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2941" autoAdjust="0"/>
    <p:restoredTop sz="94746" autoAdjust="0"/>
  </p:normalViewPr>
  <p:slideViewPr>
    <p:cSldViewPr>
      <p:cViewPr varScale="1">
        <p:scale>
          <a:sx n="100" d="100"/>
          <a:sy n="100" d="100"/>
        </p:scale>
        <p:origin x="126" y="-366"/>
      </p:cViewPr>
      <p:guideLst>
        <p:guide orient="horz" pos="1619"/>
        <p:guide pos="2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9078"/>
    </p:cViewPr>
  </p:sorter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presProps" Target="presProps.xml"  /><Relationship Id="rId25" Type="http://schemas.openxmlformats.org/officeDocument/2006/relationships/viewProps" Target="viewProps.xml"  /><Relationship Id="rId26" Type="http://schemas.openxmlformats.org/officeDocument/2006/relationships/theme" Target="theme/theme1.xml"  /><Relationship Id="rId27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unknown1.mp4>
</file>

<file path=ppt/media/unknown2.mp4>
</file>

<file path=ppt/media/unknown3.mp4>
</file>

<file path=ppt/media/unknown4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Yoon 윤고딕 520_TT"/>
                <a:ea typeface="Yoon 윤고딕 520_TT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Yoon 윤고딕 520_TT"/>
                <a:ea typeface="Yoon 윤고딕 520_TT"/>
              </a:defRPr>
            </a:lvl1pPr>
          </a:lstStyle>
          <a:p>
            <a:pPr lvl="0">
              <a:defRPr/>
            </a:pPr>
            <a:fld id="{1018A482-8F57-4F45-AC8D-66E784538767}" type="datetime1">
              <a:rPr lang="ko-KR" altLang="en-US"/>
              <a:pPr lvl="0">
                <a:defRPr/>
              </a:pPr>
              <a:t>2020-10-31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Yoon 윤고딕 520_TT"/>
                <a:ea typeface="Yoon 윤고딕 520_TT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Yoon 윤고딕 520_TT"/>
                <a:ea typeface="Yoon 윤고딕 520_TT"/>
              </a:defRPr>
            </a:lvl1pPr>
          </a:lstStyle>
          <a:p>
            <a:pPr lvl="0">
              <a:defRPr/>
            </a:pPr>
            <a:fld id="{41372522-7122-456A-AD1F-13A111AC40B2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Yoon 윤고딕 520_TT"/>
        <a:ea typeface="Yoon 윤고딕 520_TT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Yoon 윤고딕 520_TT"/>
        <a:ea typeface="Yoon 윤고딕 520_TT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Yoon 윤고딕 520_TT"/>
        <a:ea typeface="Yoon 윤고딕 520_TT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Yoon 윤고딕 520_TT"/>
        <a:ea typeface="Yoon 윤고딕 520_TT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Yoon 윤고딕 520_TT"/>
        <a:ea typeface="Yoon 윤고딕 520_TT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13" Type="http://schemas.openxmlformats.org/officeDocument/2006/relationships/image" Target="../media/image1.jpeg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90603020101020101" charset="-127"/>
                <a:ea typeface="Yoon 윤고딕 520_TT" panose="02090603020101020101" charset="-127"/>
              </a:defRPr>
            </a:lvl1pPr>
          </a:lstStyle>
          <a:p>
            <a:fld id="{55EB773C-7C41-4629-A8E6-1E8607F79B30}" type="datetimeFigureOut">
              <a:rPr lang="ko-KR" altLang="en-US" smtClean="0"/>
              <a:pPr/>
              <a:t>2016-04-05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90603020101020101" charset="-127"/>
                <a:ea typeface="Yoon 윤고딕 520_TT" panose="0209060302010102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Yoon 윤고딕 520_TT" panose="02090603020101020101" charset="-127"/>
                <a:ea typeface="Yoon 윤고딕 520_TT" panose="02090603020101020101" charset="-127"/>
              </a:defRPr>
            </a:lvl1pPr>
          </a:lstStyle>
          <a:p>
            <a:fld id="{F1DF6DF7-2769-44E4-B7FC-F66B81DA505E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8" name="图片 7" descr="Inside pages.jpg"/>
          <p:cNvPicPr>
            <a:picLocks noChangeAspect="1"/>
          </p:cNvPicPr>
          <p:nvPr userDrawn="1"/>
        </p:nvPicPr>
        <p:blipFill>
          <a:blip r:embed="rId13" cstate="print"/>
          <a:srcRect r="5468" b="9722"/>
          <a:stretch>
            <a:fillRect/>
          </a:stretch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슬라이드 번호 개체 틀 5"/>
          <p:cNvSpPr txBox="1">
            <a:spLocks/>
          </p:cNvSpPr>
          <p:nvPr userDrawn="1"/>
        </p:nvSpPr>
        <p:spPr>
          <a:xfrm>
            <a:off x="6981248" y="4856604"/>
            <a:ext cx="2133600" cy="273844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DF6DF7-2769-44E4-B7FC-F66B81DA505E}" type="slidenum">
              <a:rPr kumimoji="0" lang="ko-KR" altLang="en-US" sz="1000" b="0" i="0" u="none" strike="noStrike" kern="1200" cap="none" spc="0" normalizeH="0" baseline="0" noProof="0" smtClean="0">
                <a:ln>
                  <a:solidFill>
                    <a:schemeClr val="bg1">
                      <a:lumMod val="50000"/>
                      <a:alpha val="500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Yoon 윤고딕 520_TT" pitchFamily="18" charset="-127"/>
                <a:ea typeface="Yoon 윤고딕 520_TT" pitchFamily="18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0" i="0" u="none" strike="noStrike" kern="1200" cap="none" spc="0" normalizeH="0" baseline="0" noProof="0" dirty="0">
              <a:ln>
                <a:solidFill>
                  <a:schemeClr val="bg1">
                    <a:lumMod val="50000"/>
                    <a:alpha val="5000"/>
                  </a:schemeClr>
                </a:solidFill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Yoon 윤고딕 520_TT" pitchFamily="18" charset="-127"/>
              <a:ea typeface="Yoon 윤고딕 520_TT" pitchFamily="18" charset="-127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Yoon 윤고딕 520_TT" panose="02090603020101020101" charset="-127"/>
          <a:ea typeface="Yoon 윤고딕 520_TT" panose="02090603020101020101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Relationship Id="rId3" Type="http://schemas.openxmlformats.org/officeDocument/2006/relationships/image" Target="../media/image7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video" Target="../media/unknown3.mp4"  /><Relationship Id="rId3" Type="http://schemas.microsoft.com/office/2007/relationships/media" Target="../media/unknown3.mp4"  /><Relationship Id="rId4" Type="http://schemas.openxmlformats.org/officeDocument/2006/relationships/image" Target="../media/image8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9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video" Target="../media/unknown4.mp4"  /><Relationship Id="rId3" Type="http://schemas.microsoft.com/office/2007/relationships/media" Target="../media/unknown4.mp4"  /><Relationship Id="rId4" Type="http://schemas.openxmlformats.org/officeDocument/2006/relationships/image" Target="../media/image10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1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hyperlink" Target="https://github.com/osamhack2020/APP_LOCKA_DreamY" TargetMode="External"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5.png"  /><Relationship Id="rId5" Type="http://schemas.openxmlformats.org/officeDocument/2006/relationships/video" Target="../media/unknown2.mp4"  /><Relationship Id="rId6" Type="http://schemas.microsoft.com/office/2007/relationships/media" Target="../media/unknown2.mp4"  /><Relationship Id="rId7" Type="http://schemas.openxmlformats.org/officeDocument/2006/relationships/image" Target="../media/image6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 rot="0">
            <a:off x="2123728" y="1605562"/>
            <a:ext cx="4591397" cy="1470244"/>
            <a:chOff x="2123728" y="1605562"/>
            <a:chExt cx="4591397" cy="1470244"/>
          </a:xfrm>
        </p:grpSpPr>
        <p:sp>
          <p:nvSpPr>
            <p:cNvPr id="9" name="직사각형 8"/>
            <p:cNvSpPr/>
            <p:nvPr/>
          </p:nvSpPr>
          <p:spPr>
            <a:xfrm>
              <a:off x="2123728" y="1605562"/>
              <a:ext cx="4591397" cy="1470244"/>
            </a:xfrm>
            <a:prstGeom prst="rect">
              <a:avLst/>
            </a:prstGeom>
            <a:solidFill>
              <a:schemeClr val="tx1"/>
            </a:solidFill>
            <a:ln w="9525">
              <a:gradFill flip="none" rotWithShape="1">
                <a:gsLst>
                  <a:gs pos="0">
                    <a:srgbClr val="66ff33"/>
                  </a:gs>
                  <a:gs pos="100000">
                    <a:srgbClr val="00b050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0" anchor="ctr"/>
            <a:lstStyle/>
            <a:p>
              <a:pPr algn="ctr">
                <a:defRPr/>
              </a:pPr>
              <a:endParaRPr lang="ko-KR" altLang="en-US" sz="3200" b="1" spc="-150">
                <a:gradFill flip="none" rotWithShape="1">
                  <a:gsLst>
                    <a:gs pos="0">
                      <a:srgbClr val="66ff33"/>
                    </a:gs>
                    <a:gs pos="100000">
                      <a:srgbClr val="00b050"/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0" scaled="1"/>
                  <a:tileRect/>
                </a:gradFill>
                <a:latin typeface="Century Gothic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160755" y="1635646"/>
              <a:ext cx="4517342" cy="1382912"/>
            </a:xfrm>
            <a:prstGeom prst="rect">
              <a:avLst/>
            </a:prstGeom>
            <a:solidFill>
              <a:schemeClr val="tx1"/>
            </a:solidFill>
            <a:ln w="9525">
              <a:gradFill flip="none" rotWithShape="1">
                <a:gsLst>
                  <a:gs pos="0">
                    <a:srgbClr val="66ff33"/>
                  </a:gs>
                  <a:gs pos="100000">
                    <a:srgbClr val="00b050"/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0" anchor="ctr"/>
            <a:lstStyle/>
            <a:p>
              <a:pPr lvl="0" algn="ctr">
                <a:defRPr/>
              </a:pPr>
              <a:r>
                <a:rPr lang="ko-KR" altLang="en-US" spc="-150">
                  <a:gradFill flip="none" rotWithShape="1">
                    <a:gsLst>
                      <a:gs pos="0">
                        <a:srgbClr val="66ff33"/>
                      </a:gs>
                      <a:gs pos="100000">
                        <a:srgbClr val="00b050"/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0" scaled="1"/>
                    <a:tileRect/>
                  </a:gradFill>
                  <a:latin typeface="Century Gothic"/>
                </a:rPr>
                <a:t>스마트폰 비대면 반납 </a:t>
              </a:r>
              <a:r>
                <a:rPr lang="en-US" altLang="ko-KR" spc="-150">
                  <a:gradFill flip="none" rotWithShape="1">
                    <a:gsLst>
                      <a:gs pos="0">
                        <a:srgbClr val="66ff33"/>
                      </a:gs>
                      <a:gs pos="100000">
                        <a:srgbClr val="00b050"/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0" scaled="1"/>
                    <a:tileRect/>
                  </a:gradFill>
                  <a:latin typeface="Century Gothic"/>
                </a:rPr>
                <a:t>+</a:t>
              </a:r>
              <a:r>
                <a:rPr lang="ko-KR" altLang="en-US" spc="-150">
                  <a:gradFill flip="none" rotWithShape="1">
                    <a:gsLst>
                      <a:gs pos="0">
                        <a:srgbClr val="66ff33"/>
                      </a:gs>
                      <a:gs pos="100000">
                        <a:srgbClr val="00b050"/>
                      </a:gs>
                      <a:gs pos="100000">
                        <a:srgbClr val="4f81bd">
                          <a:tint val="23500"/>
                          <a:satMod val="160000"/>
                        </a:srgbClr>
                      </a:gs>
                    </a:gsLst>
                    <a:lin ang="0" scaled="1"/>
                    <a:tileRect/>
                  </a:gradFill>
                  <a:latin typeface="Century Gothic"/>
                </a:rPr>
                <a:t> 군인 월급계산기</a:t>
              </a:r>
              <a:endParaRPr lang="ko-KR" altLang="en-US" spc="-150">
                <a:gradFill flip="none" rotWithShape="1">
                  <a:gsLst>
                    <a:gs pos="0">
                      <a:srgbClr val="66ff33"/>
                    </a:gs>
                    <a:gs pos="100000">
                      <a:srgbClr val="00b050"/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0" scaled="1"/>
                  <a:tileRect/>
                </a:gradFill>
                <a:latin typeface="Century Gothic"/>
              </a:endParaRPr>
            </a:p>
            <a:p>
              <a:pPr algn="ctr">
                <a:defRPr/>
              </a:pPr>
              <a:r>
                <a:rPr lang="en-US" altLang="ko-KR" sz="3200" b="1" spc="-150">
                  <a:gradFill flip="none" rotWithShape="1">
                    <a:gsLst>
                      <a:gs pos="0">
                        <a:srgbClr val="66ff33"/>
                      </a:gs>
                      <a:gs pos="100000">
                        <a:srgbClr val="00b050"/>
                      </a:gs>
                      <a:gs pos="100000">
                        <a:schemeClr val="accent1">
                          <a:tint val="23500"/>
                          <a:satMod val="160000"/>
                        </a:schemeClr>
                      </a:gs>
                    </a:gsLst>
                    <a:lin ang="0" scaled="1"/>
                    <a:tileRect/>
                  </a:gradFill>
                  <a:latin typeface="Century Gothic"/>
                </a:rPr>
                <a:t>LOCKA Project</a:t>
              </a:r>
              <a:endParaRPr lang="en-US" altLang="ko-KR" sz="3200" b="1" spc="-150">
                <a:gradFill flip="none" rotWithShape="1">
                  <a:gsLst>
                    <a:gs pos="0">
                      <a:srgbClr val="66ff33"/>
                    </a:gs>
                    <a:gs pos="100000">
                      <a:srgbClr val="00b050"/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0" scaled="1"/>
                  <a:tileRect/>
                </a:gradFill>
                <a:latin typeface="Century Gothic"/>
              </a:endParaRPr>
            </a:p>
          </p:txBody>
        </p:sp>
      </p:grpSp>
      <p:sp>
        <p:nvSpPr>
          <p:cNvPr id="11" name="직사각형 10"/>
          <p:cNvSpPr/>
          <p:nvPr/>
        </p:nvSpPr>
        <p:spPr>
          <a:xfrm>
            <a:off x="6156176" y="4083918"/>
            <a:ext cx="2429110" cy="590824"/>
          </a:xfrm>
          <a:prstGeom prst="rect">
            <a:avLst/>
          </a:prstGeom>
          <a:noFill/>
          <a:ln w="9525">
            <a:gradFill flip="none" rotWithShape="1">
              <a:gsLst>
                <a:gs pos="0">
                  <a:srgbClr val="66ff33"/>
                </a:gs>
                <a:gs pos="100000">
                  <a:srgbClr val="00b050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0" anchor="ctr"/>
          <a:lstStyle/>
          <a:p>
            <a:pPr lvl="0" algn="ctr">
              <a:defRPr/>
            </a:pPr>
            <a:r>
              <a:rPr lang="en-US" altLang="ko-KR" sz="1600" spc="-150">
                <a:gradFill flip="none" rotWithShape="1">
                  <a:gsLst>
                    <a:gs pos="0">
                      <a:srgbClr val="66ff33"/>
                    </a:gs>
                    <a:gs pos="100000">
                      <a:srgbClr val="00b050"/>
                    </a:gs>
                    <a:gs pos="100000">
                      <a:srgbClr val="4f81bd">
                        <a:tint val="23500"/>
                        <a:satMod val="160000"/>
                      </a:srgbClr>
                    </a:gs>
                  </a:gsLst>
                  <a:lin ang="0" scaled="1"/>
                  <a:tileRect/>
                </a:gradFill>
                <a:latin typeface="Century Gothic"/>
              </a:rPr>
              <a:t>Team    DreamY</a:t>
            </a:r>
            <a:endParaRPr lang="en-US" altLang="ko-KR" sz="1600" spc="-150">
              <a:gradFill flip="none" rotWithShape="1">
                <a:gsLst>
                  <a:gs pos="0">
                    <a:srgbClr val="66ff33"/>
                  </a:gs>
                  <a:gs pos="100000">
                    <a:srgbClr val="00b050"/>
                  </a:gs>
                  <a:gs pos="100000">
                    <a:srgbClr val="4f81bd">
                      <a:tint val="23500"/>
                      <a:satMod val="160000"/>
                    </a:srgbClr>
                  </a:gs>
                </a:gsLst>
                <a:lin ang="0" scaled="1"/>
                <a:tileRect/>
              </a:gradFill>
              <a:latin typeface="Century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grayscl/>
            <a:lum bright="-30000"/>
          </a:blip>
          <a:srcRect l="780" t="880" r="1320" b="880"/>
          <a:stretch>
            <a:fillRect/>
          </a:stretch>
        </p:blipFill>
        <p:spPr>
          <a:xfrm>
            <a:off x="2586038" y="3788663"/>
            <a:ext cx="3962400" cy="13753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32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잠금 제어 기능</a:t>
            </a:r>
            <a:endParaRPr lang="ko-KR" altLang="en-US" sz="32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pic>
        <p:nvPicPr>
          <p:cNvPr id="5" name="그림 4" descr="adafdf.png"/>
          <p:cNvPicPr>
            <a:picLocks noChangeAspect="1"/>
          </p:cNvPicPr>
          <p:nvPr/>
        </p:nvPicPr>
        <p:blipFill rotWithShape="1">
          <a:blip r:embed="rId3">
            <a:lum contrast="41000"/>
          </a:blip>
          <a:stretch>
            <a:fillRect/>
          </a:stretch>
        </p:blipFill>
        <p:spPr>
          <a:xfrm>
            <a:off x="611560" y="3529906"/>
            <a:ext cx="1562124" cy="1562124"/>
          </a:xfrm>
          <a:prstGeom prst="rect">
            <a:avLst/>
          </a:prstGeom>
          <a:effectLst>
            <a:outerShdw blurRad="38100" dir="18900000" sy="23000" kx="-1200000" algn="bl" rotWithShape="0">
              <a:prstClr val="black">
                <a:alpha val="37000"/>
              </a:prstClr>
            </a:outerShdw>
          </a:effectLst>
        </p:spPr>
      </p:pic>
      <p:sp>
        <p:nvSpPr>
          <p:cNvPr id="6" name="직사각형 5"/>
          <p:cNvSpPr/>
          <p:nvPr/>
        </p:nvSpPr>
        <p:spPr>
          <a:xfrm>
            <a:off x="1073720" y="3932563"/>
            <a:ext cx="5533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xmlns:mc="http://schemas.openxmlformats.org/markup-compatibility/2006" xmlns:hp="http://schemas.haansoft.com/office/presentation/8.0" lang="zh-CN" altLang="en-US" sz="3200" mc:Ignorable="hp" hp:hslEmbossed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40"/>
                    </a:srgbClr>
                  </a:outerShdw>
                </a:effectLst>
                <a:latin typeface="Yoon 윤고딕 550_TT"/>
                <a:ea typeface="Yoon 윤고딕 550_TT"/>
                <a:cs typeface="Verdana"/>
              </a:rPr>
              <a:t>！</a:t>
            </a:r>
            <a:endParaRPr xmlns:mc="http://schemas.openxmlformats.org/markup-compatibility/2006" xmlns:hp="http://schemas.haansoft.com/office/presentation/8.0" lang="ko-KR" altLang="en-US" sz="3200" mc:Ignorable="hp" hp:hslEmbossed="0">
              <a:solidFill>
                <a:srgbClr val="92d050"/>
              </a:solidFill>
              <a:effectLst>
                <a:outerShdw blurRad="38100" dist="38100" dir="2700000" algn="tl">
                  <a:srgbClr val="000000">
                    <a:alpha val="43140"/>
                  </a:srgbClr>
                </a:outerShdw>
              </a:effectLst>
              <a:latin typeface="Yoon 윤고딕 550_TT"/>
              <a:ea typeface="Yoon 윤고딕 550_TT"/>
              <a:cs typeface="Verdan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43042" y="4155926"/>
            <a:ext cx="207060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휴가시 사용</a:t>
            </a:r>
            <a:endParaRPr lang="ko-KR" altLang="en-US" sz="1400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36876" y="4208770"/>
            <a:ext cx="2070608" cy="294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완전 해제 종료</a:t>
            </a:r>
            <a:endParaRPr lang="ko-KR" altLang="en-US" sz="1400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5067300" y="1910369"/>
            <a:ext cx="1009650" cy="1104900"/>
          </a:xfrm>
          <a:prstGeom prst="line">
            <a:avLst/>
          </a:prstGeom>
          <a:ln w="25400" cap="flat">
            <a:solidFill>
              <a:schemeClr val="bg1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타원 11"/>
          <p:cNvSpPr/>
          <p:nvPr/>
        </p:nvSpPr>
        <p:spPr>
          <a:xfrm>
            <a:off x="3931493" y="843558"/>
            <a:ext cx="1281014" cy="1281012"/>
          </a:xfrm>
          <a:prstGeom prst="ellipse">
            <a:avLst/>
          </a:prstGeom>
          <a:solidFill>
            <a:srgbClr val="92d050">
              <a:alpha val="13000"/>
            </a:srgbClr>
          </a:solidFill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ko-KR" altLang="en-US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일시해제</a:t>
            </a:r>
            <a:endParaRPr lang="ko-KR" altLang="en-US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040821" y="2915260"/>
            <a:ext cx="1281014" cy="1281012"/>
          </a:xfrm>
          <a:prstGeom prst="ellipse">
            <a:avLst/>
          </a:prstGeom>
          <a:solidFill>
            <a:srgbClr val="00b0f0">
              <a:alpha val="13000"/>
            </a:srgbClr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ko-KR" altLang="en-US" b="1"/>
              <a:t>완전해제</a:t>
            </a:r>
            <a:endParaRPr lang="ko-KR" altLang="en-US" b="1"/>
          </a:p>
        </p:txBody>
      </p:sp>
      <p:sp>
        <p:nvSpPr>
          <p:cNvPr id="14" name="타원 13"/>
          <p:cNvSpPr/>
          <p:nvPr/>
        </p:nvSpPr>
        <p:spPr>
          <a:xfrm>
            <a:off x="5822165" y="2915260"/>
            <a:ext cx="1281014" cy="1281012"/>
          </a:xfrm>
          <a:prstGeom prst="ellipse">
            <a:avLst/>
          </a:prstGeom>
          <a:solidFill>
            <a:srgbClr val="ffc000">
              <a:alpha val="18000"/>
            </a:srgbClr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ko-KR" altLang="en-US" b="1"/>
              <a:t>수동 잠금</a:t>
            </a:r>
            <a:endParaRPr lang="ko-KR" altLang="en-US" b="1"/>
          </a:p>
        </p:txBody>
      </p:sp>
      <p:cxnSp>
        <p:nvCxnSpPr>
          <p:cNvPr id="15" name="직선 연결선 14"/>
          <p:cNvCxnSpPr/>
          <p:nvPr/>
        </p:nvCxnSpPr>
        <p:spPr>
          <a:xfrm flipH="1">
            <a:off x="3071802" y="1910369"/>
            <a:ext cx="1009650" cy="1104900"/>
          </a:xfrm>
          <a:prstGeom prst="line">
            <a:avLst/>
          </a:prstGeom>
          <a:ln w="25400" cap="flat">
            <a:solidFill>
              <a:schemeClr val="bg1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345649" y="3555766"/>
            <a:ext cx="2448000" cy="0"/>
          </a:xfrm>
          <a:prstGeom prst="line">
            <a:avLst/>
          </a:prstGeom>
          <a:ln w="25400" cap="flat">
            <a:solidFill>
              <a:schemeClr val="bg1"/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63888" y="2139702"/>
            <a:ext cx="2070608" cy="5158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공휴일</a:t>
            </a:r>
            <a:r>
              <a:rPr lang="en-US" altLang="ko-KR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,</a:t>
            </a:r>
            <a:r>
              <a:rPr lang="ko-KR" altLang="en-US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전투휴무시</a:t>
            </a:r>
            <a:endParaRPr lang="ko-KR" altLang="en-US" sz="1400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defRPr/>
            </a:pPr>
            <a:r>
              <a:rPr lang="ko-KR" altLang="en-US" sz="1400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사용</a:t>
            </a:r>
            <a:endParaRPr lang="ko-KR" altLang="en-US" sz="1400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잠금제어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97768" y="70740"/>
            <a:ext cx="8694712" cy="4890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4171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50000" mute="1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직선 화살표 연결선 30"/>
          <p:cNvCxnSpPr/>
          <p:nvPr/>
        </p:nvCxnSpPr>
        <p:spPr>
          <a:xfrm>
            <a:off x="5608035" y="2427765"/>
            <a:ext cx="0" cy="989753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/>
          <p:nvPr/>
        </p:nvCxnSpPr>
        <p:spPr>
          <a:xfrm>
            <a:off x="3625741" y="2427765"/>
            <a:ext cx="0" cy="41824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7590332" y="2427765"/>
            <a:ext cx="0" cy="158400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/>
          <p:cNvSpPr/>
          <p:nvPr/>
        </p:nvSpPr>
        <p:spPr>
          <a:xfrm>
            <a:off x="923772" y="3383393"/>
            <a:ext cx="7435228" cy="450000"/>
          </a:xfrm>
          <a:prstGeom prst="rect">
            <a:avLst/>
          </a:prstGeom>
          <a:solidFill>
            <a:srgbClr val="92d050">
              <a:alpha val="20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모든 앱의 패키지명을 추출한 후 </a:t>
            </a:r>
            <a:r>
              <a:rPr lang="en-US" altLang="ko-KR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LOCKA</a:t>
            </a:r>
            <a:r>
              <a:rPr lang="ko-KR" altLang="en-US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앱 사용에 필요한 앱은 제외</a:t>
            </a:r>
            <a:endParaRPr lang="ko-KR" altLang="en-US" sz="16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23772" y="3955751"/>
            <a:ext cx="7435228" cy="450000"/>
          </a:xfrm>
          <a:prstGeom prst="rect">
            <a:avLst/>
          </a:prstGeom>
          <a:solidFill>
            <a:srgbClr val="ffc000">
              <a:alpha val="20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r">
              <a:defRPr/>
            </a:pPr>
            <a:r>
              <a:rPr lang="ko-KR" altLang="en-US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현재 실행중인 앱이 잠긴 경우 즉시 Android Home화면으로 이동하도록 설정 </a:t>
            </a:r>
            <a:endParaRPr lang="ko-KR" altLang="en-US" sz="16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9" name="타원 48"/>
          <p:cNvSpPr/>
          <p:nvPr/>
        </p:nvSpPr>
        <p:spPr>
          <a:xfrm>
            <a:off x="899592" y="987574"/>
            <a:ext cx="1384362" cy="1425028"/>
          </a:xfrm>
          <a:prstGeom prst="ellipse">
            <a:avLst/>
          </a:prstGeom>
          <a:solidFill>
            <a:srgbClr val="92d050">
              <a:alpha val="13000"/>
            </a:srgbClr>
          </a:solidFill>
          <a:ln w="508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background</a:t>
            </a:r>
            <a:endParaRPr lang="en-US" altLang="ko-KR" sz="16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algn="ctr">
              <a:defRPr/>
            </a:pPr>
            <a:r>
              <a:rPr lang="en-US" altLang="ko-KR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Service</a:t>
            </a:r>
            <a:endParaRPr lang="en-US" altLang="ko-KR" sz="16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2" name="타원 51"/>
          <p:cNvSpPr/>
          <p:nvPr/>
        </p:nvSpPr>
        <p:spPr>
          <a:xfrm>
            <a:off x="6949825" y="1131590"/>
            <a:ext cx="1281014" cy="1281012"/>
          </a:xfrm>
          <a:prstGeom prst="ellipse">
            <a:avLst/>
          </a:prstGeom>
          <a:solidFill>
            <a:srgbClr val="92d050">
              <a:alpha val="13000"/>
            </a:srgbClr>
          </a:solidFill>
          <a:ln w="50800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ko-KR" altLang="en-US" sz="1600" b="1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잠금</a:t>
            </a:r>
            <a:endParaRPr lang="ko-KR" altLang="en-US" sz="1600" b="1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3" name="이등변 삼각형 52"/>
          <p:cNvSpPr/>
          <p:nvPr/>
        </p:nvSpPr>
        <p:spPr>
          <a:xfrm rot="5400000">
            <a:off x="2596499" y="1685399"/>
            <a:ext cx="201138" cy="173394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4" name="이등변 삼각형 53"/>
          <p:cNvSpPr/>
          <p:nvPr/>
        </p:nvSpPr>
        <p:spPr>
          <a:xfrm rot="5400000">
            <a:off x="4516319" y="1685399"/>
            <a:ext cx="201138" cy="173394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5" name="이등변 삼각형 54"/>
          <p:cNvSpPr/>
          <p:nvPr/>
        </p:nvSpPr>
        <p:spPr>
          <a:xfrm rot="5400000">
            <a:off x="6498613" y="1685399"/>
            <a:ext cx="201138" cy="173394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0" y="328688"/>
            <a:ext cx="9144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앱 잠금장치의 원리</a:t>
            </a:r>
            <a:endParaRPr lang="ko-KR" altLang="en-US" sz="20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23743" y="2812743"/>
            <a:ext cx="7433676" cy="448292"/>
          </a:xfrm>
          <a:prstGeom prst="rect">
            <a:avLst/>
          </a:prstGeom>
          <a:solidFill>
            <a:srgbClr val="00b0f0">
              <a:alpha val="20000"/>
            </a:srgb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tabLst>
                <a:tab pos="4975559" algn="l"/>
              </a:tabLst>
              <a:defRPr/>
            </a:pPr>
            <a:r>
              <a:rPr lang="ko-KR" altLang="en-US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       모든 </a:t>
            </a:r>
            <a:r>
              <a:rPr lang="en-US" altLang="ko-KR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window change</a:t>
            </a:r>
            <a:r>
              <a:rPr lang="ko-KR" altLang="en-US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를 확인가능한 </a:t>
            </a:r>
            <a:r>
              <a:rPr lang="en-US" altLang="ko-KR" sz="1600" b="1" spc="-150">
                <a:ln w="9525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Service</a:t>
            </a:r>
            <a:endParaRPr lang="en-US" altLang="ko-KR" sz="1600" b="1" spc="-150">
              <a:ln w="9525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8" name="타원 49"/>
          <p:cNvSpPr/>
          <p:nvPr/>
        </p:nvSpPr>
        <p:spPr>
          <a:xfrm>
            <a:off x="2987824" y="987574"/>
            <a:ext cx="1368152" cy="1425028"/>
          </a:xfrm>
          <a:prstGeom prst="ellipse">
            <a:avLst/>
          </a:prstGeom>
          <a:solidFill>
            <a:srgbClr val="92d050">
              <a:alpha val="12940"/>
            </a:srgbClr>
          </a:solidFill>
          <a:ln w="50800" cap="flat" cmpd="sng" algn="ctr">
            <a:solidFill>
              <a:srgbClr val="92d050">
                <a:alpha val="100000"/>
              </a:srgbClr>
            </a:solidFill>
            <a:prstDash val="solid"/>
          </a:ln>
        </p:spPr>
        <p:txBody>
          <a:bodyPr wrap="none"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</a:rPr>
              <a:t>Accessibility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</a:rPr>
              <a:t>Service</a:t>
            </a:r>
            <a:endPara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59" name="타원 50"/>
          <p:cNvSpPr/>
          <p:nvPr/>
        </p:nvSpPr>
        <p:spPr>
          <a:xfrm>
            <a:off x="4932040" y="987574"/>
            <a:ext cx="1353022" cy="1440160"/>
          </a:xfrm>
          <a:prstGeom prst="ellipse">
            <a:avLst/>
          </a:prstGeom>
          <a:solidFill>
            <a:srgbClr val="92d050">
              <a:alpha val="12940"/>
            </a:srgbClr>
          </a:solidFill>
          <a:ln w="50800" cap="flat" cmpd="sng" algn="ctr">
            <a:solidFill>
              <a:srgbClr val="92d050">
                <a:alpha val="100000"/>
              </a:srgbClr>
            </a:solidFill>
            <a:prstDash val="solid"/>
          </a:ln>
        </p:spPr>
        <p:txBody>
          <a:bodyPr wrap="none"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6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</a:rPr>
              <a:t>Package</a:t>
            </a: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</a:rPr>
              <a:t>명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</a:rPr>
              <a:t>추출</a:t>
            </a:r>
            <a:endParaRPr xmlns:mc="http://schemas.openxmlformats.org/markup-compatibility/2006" xmlns:hp="http://schemas.haansoft.com/office/presentation/8.0" kumimoji="0" lang="ko-KR" altLang="en-US" sz="16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서브 기능의 필요성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pic>
        <p:nvPicPr>
          <p:cNvPr id="2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574032" y="1017793"/>
            <a:ext cx="3942184" cy="1317711"/>
          </a:xfrm>
          <a:prstGeom prst="rect">
            <a:avLst/>
          </a:prstGeom>
        </p:spPr>
      </p:pic>
      <p:sp>
        <p:nvSpPr>
          <p:cNvPr id="27" name="직사각형 6"/>
          <p:cNvSpPr/>
          <p:nvPr/>
        </p:nvSpPr>
        <p:spPr>
          <a:xfrm>
            <a:off x="-35497" y="2551529"/>
            <a:ext cx="9144002" cy="1253485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기존 국방부 어플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막상 설치는 했지만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처참할 정도로 낮은 사용빈도와 평점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 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Yoon 윤고딕 550_TT"/>
              <a:ea typeface="Yoon 윤고딕 550_TT"/>
            </a:endParaRPr>
          </a:p>
        </p:txBody>
      </p:sp>
      <p:sp>
        <p:nvSpPr>
          <p:cNvPr id="28" name="직사각형 2"/>
          <p:cNvSpPr/>
          <p:nvPr/>
        </p:nvSpPr>
        <p:spPr>
          <a:xfrm>
            <a:off x="0" y="4207713"/>
            <a:ext cx="9144000" cy="452269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User </a:t>
            </a: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친화적인 기능의 필요성 </a:t>
            </a: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제시</a:t>
            </a:r>
            <a:endPara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cxnSp>
        <p:nvCxnSpPr>
          <p:cNvPr id="32" name="직선 화살표 연결선 10"/>
          <p:cNvCxnSpPr/>
          <p:nvPr/>
        </p:nvCxnSpPr>
        <p:spPr>
          <a:xfrm rot="16200000" flipH="1">
            <a:off x="4253894" y="3753952"/>
            <a:ext cx="648072" cy="11860"/>
          </a:xfrm>
          <a:prstGeom prst="straightConnector1">
            <a:avLst/>
          </a:prstGeom>
          <a:noFill/>
          <a:ln w="25400" cap="flat" cmpd="sng" algn="ctr">
            <a:solidFill>
              <a:srgbClr val="00cc99">
                <a:alpha val="100000"/>
              </a:srgbClr>
            </a:solidFill>
            <a:prstDash val="sysDot"/>
            <a:tailEnd type="triangle" w="lg" len="lg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D-day, </a:t>
            </a: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월급 계산 기능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2" name="직사각형 6"/>
          <p:cNvSpPr/>
          <p:nvPr/>
        </p:nvSpPr>
        <p:spPr>
          <a:xfrm>
            <a:off x="-36512" y="1347614"/>
            <a:ext cx="9144002" cy="755506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D-day</a:t>
            </a: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단순한 기능이지만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play store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 다운로드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92d050"/>
              </a:solidFill>
              <a:latin typeface="Yoon 윤고딕 550_TT"/>
              <a:ea typeface="Yoon 윤고딕 550_TT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100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만 이상을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chemeClr val="lt1"/>
                </a:solidFill>
                <a:latin typeface="Yoon 윤고딕 550_TT"/>
                <a:ea typeface="Yoon 윤고딕 550_TT"/>
              </a:rPr>
              <a:t> 기록할 정도로 인기있는 기능 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chemeClr val="lt1"/>
              </a:solidFill>
              <a:latin typeface="Yoon 윤고딕 550_TT"/>
              <a:ea typeface="Yoon 윤고딕 550_TT"/>
            </a:endParaRPr>
          </a:p>
        </p:txBody>
      </p:sp>
      <p:sp>
        <p:nvSpPr>
          <p:cNvPr id="13" name="직사각형 6"/>
          <p:cNvSpPr/>
          <p:nvPr/>
        </p:nvSpPr>
        <p:spPr>
          <a:xfrm>
            <a:off x="-107505" y="2672670"/>
            <a:ext cx="9144002" cy="1554525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월급 계산 기능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단순하게 월급을 합하기에는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군생활에서 생기는 변동사항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(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조기진급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 군적금 등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..)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이 너무 많다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  그렇기에 이를 구체적으로 계산할 기능 필요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 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Yoon 윤고딕 550_TT"/>
              <a:ea typeface="Yoon 윤고딕 550_T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계산기능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216024" y="132479"/>
            <a:ext cx="8676456" cy="48805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4020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기타 기능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3" name="직사각형 6"/>
          <p:cNvSpPr/>
          <p:nvPr/>
        </p:nvSpPr>
        <p:spPr>
          <a:xfrm>
            <a:off x="-36512" y="1347614"/>
            <a:ext cx="9144002" cy="1374631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삭제 방지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현재 Android 9(sdk level 28) 이상 버전에서는 Device Administration API가 지원되지 않아서 차선책으로 삭제여부를 묻는 메시지를 감지하면 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바로 그 메시지를 닫도록 설정하여 앱 삭제방지기능을 구현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4" name="직사각형 6"/>
          <p:cNvSpPr/>
          <p:nvPr/>
        </p:nvSpPr>
        <p:spPr>
          <a:xfrm>
            <a:off x="-107505" y="3075806"/>
            <a:ext cx="9144002" cy="10656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권한 설정 여부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접근성 권한을 체크하지 않으면 반드시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권한을 요구하는 화면이 뜨도록 설정함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권한을 체크한 경우에는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Main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화면으로 바로 이동하게끔 설정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직선 연결선 24"/>
          <p:cNvCxnSpPr>
            <a:stCxn id="38" idx="3"/>
            <a:endCxn id="34" idx="1"/>
          </p:cNvCxnSpPr>
          <p:nvPr/>
        </p:nvCxnSpPr>
        <p:spPr>
          <a:xfrm>
            <a:off x="3914725" y="1855980"/>
            <a:ext cx="1314395" cy="0"/>
          </a:xfrm>
          <a:prstGeom prst="line">
            <a:avLst/>
          </a:prstGeom>
          <a:ln w="25400" cap="rnd">
            <a:solidFill>
              <a:schemeClr val="bg1">
                <a:lumMod val="50000"/>
              </a:schemeClr>
            </a:solidFill>
            <a:prstDash val="sysDot"/>
            <a:headEnd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4357839" y="2240732"/>
            <a:ext cx="428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Yoon 윤고딕 550_TT"/>
                <a:ea typeface="Yoon 윤고딕 550_TT"/>
              </a:rPr>
              <a:t>VS</a:t>
            </a: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5228074" y="2183169"/>
            <a:ext cx="3230126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자동 반납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,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 불출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5229120" y="1631200"/>
            <a:ext cx="3228034" cy="449560"/>
          </a:xfrm>
          <a:prstGeom prst="rect">
            <a:avLst/>
          </a:prstGeom>
          <a:solidFill>
            <a:srgbClr val="92d050">
              <a:alpha val="33000"/>
            </a:srgbClr>
          </a:solidFill>
          <a:ln w="63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b="1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LOCKA</a:t>
            </a:r>
            <a:endParaRPr lang="ko-KR" altLang="en-US" b="1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5228074" y="2695417"/>
            <a:ext cx="3230126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물리적인 리소스 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X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228074" y="3207666"/>
            <a:ext cx="3230126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병사 친화성 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O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687018" y="2183169"/>
            <a:ext cx="3229797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지휘관 통제 필요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687018" y="1631200"/>
            <a:ext cx="3227707" cy="449560"/>
          </a:xfrm>
          <a:prstGeom prst="rect">
            <a:avLst/>
          </a:prstGeom>
          <a:solidFill>
            <a:srgbClr val="ff6a00">
              <a:alpha val="19000"/>
            </a:srgbClr>
          </a:solidFill>
          <a:ln w="6350">
            <a:solidFill>
              <a:srgbClr val="ff6a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b="1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기존 방식</a:t>
            </a:r>
            <a:endParaRPr lang="ko-KR" altLang="en-US" b="1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685971" y="2695417"/>
            <a:ext cx="3229797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물리적인 리소스 필요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85971" y="3207666"/>
            <a:ext cx="3229797" cy="409839"/>
          </a:xfrm>
          <a:prstGeom prst="rect">
            <a:avLst/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병사 친화성 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X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4357839" y="2748488"/>
            <a:ext cx="428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Yoon 윤고딕 550_TT"/>
                <a:ea typeface="Yoon 윤고딕 550_TT"/>
              </a:rPr>
              <a:t>VS</a:t>
            </a:r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4357839" y="3256244"/>
            <a:ext cx="4283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Yoon 윤고딕 550_TT"/>
                <a:ea typeface="Yoon 윤고딕 550_TT"/>
              </a:rPr>
              <a:t>VS</a:t>
            </a:r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-1" y="771550"/>
            <a:ext cx="9144002" cy="3885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LOCKA APP</a:t>
            </a:r>
            <a:r>
              <a:rPr lang="ko-KR" altLang="en-US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의 장점</a:t>
            </a:r>
            <a:endParaRPr lang="ko-KR" altLang="en-US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43" name="직사각형 35"/>
          <p:cNvSpPr/>
          <p:nvPr/>
        </p:nvSpPr>
        <p:spPr>
          <a:xfrm>
            <a:off x="5230306" y="3740322"/>
            <a:ext cx="3230126" cy="409839"/>
          </a:xfrm>
          <a:prstGeom prst="rect">
            <a:avLst/>
          </a:prstGeom>
          <a:noFill/>
          <a:ln w="6350" cap="flat" cmpd="sng" algn="ctr">
            <a:solidFill>
              <a:srgbClr val="808080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chemeClr val="lt1"/>
                </a:solidFill>
                <a:latin typeface="맑은 고딕"/>
                <a:ea typeface="맑은 고딕"/>
              </a:rPr>
              <a:t>완전 비대면 반납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chemeClr val="lt1"/>
              </a:solidFill>
              <a:latin typeface="맑은 고딕"/>
              <a:ea typeface="맑은 고딕"/>
            </a:endParaRPr>
          </a:p>
        </p:txBody>
      </p:sp>
      <p:sp>
        <p:nvSpPr>
          <p:cNvPr id="44" name="직사각형 39"/>
          <p:cNvSpPr/>
          <p:nvPr/>
        </p:nvSpPr>
        <p:spPr>
          <a:xfrm>
            <a:off x="688203" y="3740322"/>
            <a:ext cx="3229797" cy="409839"/>
          </a:xfrm>
          <a:prstGeom prst="rect">
            <a:avLst/>
          </a:prstGeom>
          <a:noFill/>
          <a:ln w="6350" cap="flat" cmpd="sng" algn="ctr">
            <a:solidFill>
              <a:srgbClr val="808080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대면 반납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45" name="직사각형 41"/>
          <p:cNvSpPr/>
          <p:nvPr/>
        </p:nvSpPr>
        <p:spPr>
          <a:xfrm>
            <a:off x="4339917" y="3788900"/>
            <a:ext cx="459105" cy="367026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chemeClr val="lt1"/>
                </a:solidFill>
                <a:latin typeface="Yoon 윤고딕 550_TT"/>
                <a:ea typeface="Yoon 윤고딕 550_TT"/>
              </a:rPr>
              <a:t>VS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chemeClr val="lt1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Project </a:t>
            </a: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개발 과정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rcRect t="16400" r="26380" b="15000"/>
          <a:stretch>
            <a:fillRect/>
          </a:stretch>
        </p:blipFill>
        <p:spPr>
          <a:xfrm>
            <a:off x="690657" y="807554"/>
            <a:ext cx="7762685" cy="4068452"/>
          </a:xfrm>
          <a:prstGeom prst="rect">
            <a:avLst/>
          </a:prstGeom>
          <a:effectLst>
            <a:softEdge rad="381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 41"/>
          <p:cNvSpPr/>
          <p:nvPr/>
        </p:nvSpPr>
        <p:spPr>
          <a:xfrm rot="5400000">
            <a:off x="2421521" y="-2097993"/>
            <a:ext cx="4227934" cy="9144000"/>
          </a:xfrm>
          <a:custGeom>
            <a:avLst/>
            <a:gdLst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265370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265370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265370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265370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265370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300008 w 3565378"/>
              <a:gd name="connsiteY1" fmla="*/ 0 h 9144000"/>
              <a:gd name="connsiteX2" fmla="*/ 2167199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447119 w 3565378"/>
              <a:gd name="connsiteY1" fmla="*/ 0 h 9144000"/>
              <a:gd name="connsiteX2" fmla="*/ 2167199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565378"/>
              <a:gd name="connsiteY0" fmla="*/ 9144000 h 9144000"/>
              <a:gd name="connsiteX1" fmla="*/ 1447119 w 3565378"/>
              <a:gd name="connsiteY1" fmla="*/ 0 h 9144000"/>
              <a:gd name="connsiteX2" fmla="*/ 2167199 w 3565378"/>
              <a:gd name="connsiteY2" fmla="*/ 0 h 9144000"/>
              <a:gd name="connsiteX3" fmla="*/ 3565378 w 3565378"/>
              <a:gd name="connsiteY3" fmla="*/ 9144000 h 9144000"/>
              <a:gd name="connsiteX4" fmla="*/ 0 w 3565378"/>
              <a:gd name="connsiteY4" fmla="*/ 9144000 h 9144000"/>
              <a:gd name="connsiteX0" fmla="*/ 0 w 3414403"/>
              <a:gd name="connsiteY0" fmla="*/ 9144000 h 9144000"/>
              <a:gd name="connsiteX1" fmla="*/ 1296144 w 3414403"/>
              <a:gd name="connsiteY1" fmla="*/ 0 h 9144000"/>
              <a:gd name="connsiteX2" fmla="*/ 2016224 w 3414403"/>
              <a:gd name="connsiteY2" fmla="*/ 0 h 9144000"/>
              <a:gd name="connsiteX3" fmla="*/ 3414403 w 3414403"/>
              <a:gd name="connsiteY3" fmla="*/ 9144000 h 9144000"/>
              <a:gd name="connsiteX4" fmla="*/ 0 w 3414403"/>
              <a:gd name="connsiteY4" fmla="*/ 9144000 h 9144000"/>
              <a:gd name="connsiteX0" fmla="*/ 0 w 3414403"/>
              <a:gd name="connsiteY0" fmla="*/ 9144000 h 9144000"/>
              <a:gd name="connsiteX1" fmla="*/ 1296144 w 3414403"/>
              <a:gd name="connsiteY1" fmla="*/ 0 h 9144000"/>
              <a:gd name="connsiteX2" fmla="*/ 1944218 w 3414403"/>
              <a:gd name="connsiteY2" fmla="*/ 0 h 9144000"/>
              <a:gd name="connsiteX3" fmla="*/ 3414403 w 3414403"/>
              <a:gd name="connsiteY3" fmla="*/ 9144000 h 9144000"/>
              <a:gd name="connsiteX4" fmla="*/ 0 w 3414403"/>
              <a:gd name="connsiteY4" fmla="*/ 9144000 h 9144000"/>
              <a:gd name="connsiteX0" fmla="*/ 0 w 3414403"/>
              <a:gd name="connsiteY0" fmla="*/ 9144000 h 9144000"/>
              <a:gd name="connsiteX1" fmla="*/ 1296144 w 3414403"/>
              <a:gd name="connsiteY1" fmla="*/ 0 h 9144000"/>
              <a:gd name="connsiteX2" fmla="*/ 1944218 w 3414403"/>
              <a:gd name="connsiteY2" fmla="*/ 0 h 9144000"/>
              <a:gd name="connsiteX3" fmla="*/ 3414403 w 3414403"/>
              <a:gd name="connsiteY3" fmla="*/ 9144000 h 9144000"/>
              <a:gd name="connsiteX4" fmla="*/ 0 w 3414403"/>
              <a:gd name="connsiteY4" fmla="*/ 9144000 h 9144000"/>
              <a:gd name="connsiteX0" fmla="*/ 0 w 3558418"/>
              <a:gd name="connsiteY0" fmla="*/ 9144002 h 9144002"/>
              <a:gd name="connsiteX1" fmla="*/ 1440159 w 3558418"/>
              <a:gd name="connsiteY1" fmla="*/ 0 h 9144002"/>
              <a:gd name="connsiteX2" fmla="*/ 2088233 w 3558418"/>
              <a:gd name="connsiteY2" fmla="*/ 0 h 9144002"/>
              <a:gd name="connsiteX3" fmla="*/ 3558418 w 3558418"/>
              <a:gd name="connsiteY3" fmla="*/ 9144000 h 9144002"/>
              <a:gd name="connsiteX4" fmla="*/ 0 w 3558418"/>
              <a:gd name="connsiteY4" fmla="*/ 9144002 h 9144002"/>
              <a:gd name="connsiteX0" fmla="*/ 0 w 3558418"/>
              <a:gd name="connsiteY0" fmla="*/ 9144002 h 9144002"/>
              <a:gd name="connsiteX1" fmla="*/ 1440159 w 3558418"/>
              <a:gd name="connsiteY1" fmla="*/ 0 h 9144002"/>
              <a:gd name="connsiteX2" fmla="*/ 2016223 w 3558418"/>
              <a:gd name="connsiteY2" fmla="*/ 0 h 9144002"/>
              <a:gd name="connsiteX3" fmla="*/ 3558418 w 3558418"/>
              <a:gd name="connsiteY3" fmla="*/ 9144000 h 9144002"/>
              <a:gd name="connsiteX4" fmla="*/ 0 w 3558418"/>
              <a:gd name="connsiteY4" fmla="*/ 9144002 h 9144002"/>
              <a:gd name="connsiteX0" fmla="*/ 0 w 3558418"/>
              <a:gd name="connsiteY0" fmla="*/ 9144002 h 9144002"/>
              <a:gd name="connsiteX1" fmla="*/ 1440159 w 3558418"/>
              <a:gd name="connsiteY1" fmla="*/ 0 h 9144002"/>
              <a:gd name="connsiteX2" fmla="*/ 2016223 w 3558418"/>
              <a:gd name="connsiteY2" fmla="*/ 0 h 9144002"/>
              <a:gd name="connsiteX3" fmla="*/ 3558418 w 3558418"/>
              <a:gd name="connsiteY3" fmla="*/ 9144000 h 9144002"/>
              <a:gd name="connsiteX4" fmla="*/ 0 w 3558418"/>
              <a:gd name="connsiteY4" fmla="*/ 9144002 h 9144002"/>
              <a:gd name="connsiteX0" fmla="*/ 0 w 3270387"/>
              <a:gd name="connsiteY0" fmla="*/ 9144000 h 9144000"/>
              <a:gd name="connsiteX1" fmla="*/ 1152128 w 3270387"/>
              <a:gd name="connsiteY1" fmla="*/ 0 h 9144000"/>
              <a:gd name="connsiteX2" fmla="*/ 1728192 w 3270387"/>
              <a:gd name="connsiteY2" fmla="*/ 0 h 9144000"/>
              <a:gd name="connsiteX3" fmla="*/ 3270387 w 3270387"/>
              <a:gd name="connsiteY3" fmla="*/ 9144000 h 9144000"/>
              <a:gd name="connsiteX4" fmla="*/ 0 w 3270387"/>
              <a:gd name="connsiteY4" fmla="*/ 9144000 h 9144000"/>
              <a:gd name="connsiteX0" fmla="*/ 0 w 3270387"/>
              <a:gd name="connsiteY0" fmla="*/ 9144000 h 9144000"/>
              <a:gd name="connsiteX1" fmla="*/ 1152128 w 3270387"/>
              <a:gd name="connsiteY1" fmla="*/ 0 h 9144000"/>
              <a:gd name="connsiteX2" fmla="*/ 1728192 w 3270387"/>
              <a:gd name="connsiteY2" fmla="*/ 0 h 9144000"/>
              <a:gd name="connsiteX3" fmla="*/ 3270387 w 3270387"/>
              <a:gd name="connsiteY3" fmla="*/ 9144000 h 9144000"/>
              <a:gd name="connsiteX4" fmla="*/ 0 w 3270387"/>
              <a:gd name="connsiteY4" fmla="*/ 9144000 h 9144000"/>
              <a:gd name="connsiteX0" fmla="*/ 0 w 3414402"/>
              <a:gd name="connsiteY0" fmla="*/ 9144002 h 9144002"/>
              <a:gd name="connsiteX1" fmla="*/ 1296143 w 3414402"/>
              <a:gd name="connsiteY1" fmla="*/ 0 h 9144002"/>
              <a:gd name="connsiteX2" fmla="*/ 1872207 w 3414402"/>
              <a:gd name="connsiteY2" fmla="*/ 0 h 9144002"/>
              <a:gd name="connsiteX3" fmla="*/ 3414402 w 3414402"/>
              <a:gd name="connsiteY3" fmla="*/ 9144000 h 9144002"/>
              <a:gd name="connsiteX4" fmla="*/ 0 w 3414402"/>
              <a:gd name="connsiteY4" fmla="*/ 9144002 h 9144002"/>
              <a:gd name="connsiteX0" fmla="*/ 0 w 3414402"/>
              <a:gd name="connsiteY0" fmla="*/ 9144002 h 9144002"/>
              <a:gd name="connsiteX1" fmla="*/ 1368151 w 3414402"/>
              <a:gd name="connsiteY1" fmla="*/ 0 h 9144002"/>
              <a:gd name="connsiteX2" fmla="*/ 1872207 w 3414402"/>
              <a:gd name="connsiteY2" fmla="*/ 0 h 9144002"/>
              <a:gd name="connsiteX3" fmla="*/ 3414402 w 3414402"/>
              <a:gd name="connsiteY3" fmla="*/ 9144000 h 9144002"/>
              <a:gd name="connsiteX4" fmla="*/ 0 w 3414402"/>
              <a:gd name="connsiteY4" fmla="*/ 9144002 h 9144002"/>
              <a:gd name="connsiteX0" fmla="*/ 0 w 3414402"/>
              <a:gd name="connsiteY0" fmla="*/ 9144002 h 9144002"/>
              <a:gd name="connsiteX1" fmla="*/ 1368151 w 3414402"/>
              <a:gd name="connsiteY1" fmla="*/ 0 h 9144002"/>
              <a:gd name="connsiteX2" fmla="*/ 1872207 w 3414402"/>
              <a:gd name="connsiteY2" fmla="*/ 0 h 9144002"/>
              <a:gd name="connsiteX3" fmla="*/ 3414402 w 3414402"/>
              <a:gd name="connsiteY3" fmla="*/ 9144000 h 9144002"/>
              <a:gd name="connsiteX4" fmla="*/ 0 w 3414402"/>
              <a:gd name="connsiteY4" fmla="*/ 9144002 h 9144002"/>
              <a:gd name="connsiteX0" fmla="*/ 0 w 3825912"/>
              <a:gd name="connsiteY0" fmla="*/ 9144002 h 9144002"/>
              <a:gd name="connsiteX1" fmla="*/ 1368151 w 3825912"/>
              <a:gd name="connsiteY1" fmla="*/ 0 h 9144002"/>
              <a:gd name="connsiteX2" fmla="*/ 1872207 w 3825912"/>
              <a:gd name="connsiteY2" fmla="*/ 0 h 9144002"/>
              <a:gd name="connsiteX3" fmla="*/ 3825912 w 3825912"/>
              <a:gd name="connsiteY3" fmla="*/ 9144000 h 9144002"/>
              <a:gd name="connsiteX4" fmla="*/ 0 w 3825912"/>
              <a:gd name="connsiteY4" fmla="*/ 9144002 h 9144002"/>
              <a:gd name="connsiteX0" fmla="*/ 0 w 4299942"/>
              <a:gd name="connsiteY0" fmla="*/ 9144000 h 9144000"/>
              <a:gd name="connsiteX1" fmla="*/ 1842181 w 4299942"/>
              <a:gd name="connsiteY1" fmla="*/ 0 h 9144000"/>
              <a:gd name="connsiteX2" fmla="*/ 2346237 w 4299942"/>
              <a:gd name="connsiteY2" fmla="*/ 0 h 9144000"/>
              <a:gd name="connsiteX3" fmla="*/ 4299942 w 4299942"/>
              <a:gd name="connsiteY3" fmla="*/ 9144000 h 9144000"/>
              <a:gd name="connsiteX4" fmla="*/ 0 w 4299942"/>
              <a:gd name="connsiteY4" fmla="*/ 9144000 h 9144000"/>
              <a:gd name="connsiteX0" fmla="*/ 0 w 4227934"/>
              <a:gd name="connsiteY0" fmla="*/ 9144000 h 9144000"/>
              <a:gd name="connsiteX1" fmla="*/ 1770173 w 4227934"/>
              <a:gd name="connsiteY1" fmla="*/ 0 h 9144000"/>
              <a:gd name="connsiteX2" fmla="*/ 2274229 w 4227934"/>
              <a:gd name="connsiteY2" fmla="*/ 0 h 9144000"/>
              <a:gd name="connsiteX3" fmla="*/ 4227934 w 4227934"/>
              <a:gd name="connsiteY3" fmla="*/ 9144000 h 9144000"/>
              <a:gd name="connsiteX4" fmla="*/ 0 w 4227934"/>
              <a:gd name="connsiteY4" fmla="*/ 9144000 h 9144000"/>
              <a:gd name="connsiteX0" fmla="*/ 0 w 4155926"/>
              <a:gd name="connsiteY0" fmla="*/ 9144000 h 9144000"/>
              <a:gd name="connsiteX1" fmla="*/ 1698165 w 4155926"/>
              <a:gd name="connsiteY1" fmla="*/ 0 h 9144000"/>
              <a:gd name="connsiteX2" fmla="*/ 2202221 w 4155926"/>
              <a:gd name="connsiteY2" fmla="*/ 0 h 9144000"/>
              <a:gd name="connsiteX3" fmla="*/ 4155926 w 4155926"/>
              <a:gd name="connsiteY3" fmla="*/ 9144000 h 9144000"/>
              <a:gd name="connsiteX4" fmla="*/ 0 w 4155926"/>
              <a:gd name="connsiteY4" fmla="*/ 9144000 h 9144000"/>
              <a:gd name="connsiteX0" fmla="*/ 0 w 4155926"/>
              <a:gd name="connsiteY0" fmla="*/ 9144000 h 9144000"/>
              <a:gd name="connsiteX1" fmla="*/ 1698165 w 4155926"/>
              <a:gd name="connsiteY1" fmla="*/ 0 h 9144000"/>
              <a:gd name="connsiteX2" fmla="*/ 2202221 w 4155926"/>
              <a:gd name="connsiteY2" fmla="*/ 0 h 9144000"/>
              <a:gd name="connsiteX3" fmla="*/ 4155926 w 4155926"/>
              <a:gd name="connsiteY3" fmla="*/ 9144000 h 9144000"/>
              <a:gd name="connsiteX4" fmla="*/ 0 w 4155926"/>
              <a:gd name="connsiteY4" fmla="*/ 9144000 h 9144000"/>
              <a:gd name="connsiteX0" fmla="*/ 0 w 4155926"/>
              <a:gd name="connsiteY0" fmla="*/ 9144000 h 9144000"/>
              <a:gd name="connsiteX1" fmla="*/ 1698165 w 4155926"/>
              <a:gd name="connsiteY1" fmla="*/ 0 h 9144000"/>
              <a:gd name="connsiteX2" fmla="*/ 2202221 w 4155926"/>
              <a:gd name="connsiteY2" fmla="*/ 0 h 9144000"/>
              <a:gd name="connsiteX3" fmla="*/ 4155926 w 4155926"/>
              <a:gd name="connsiteY3" fmla="*/ 9144000 h 9144000"/>
              <a:gd name="connsiteX4" fmla="*/ 0 w 4155926"/>
              <a:gd name="connsiteY4" fmla="*/ 9144000 h 9144000"/>
              <a:gd name="connsiteX0" fmla="*/ 0 w 4227934"/>
              <a:gd name="connsiteY0" fmla="*/ 9144000 h 9144000"/>
              <a:gd name="connsiteX1" fmla="*/ 1770173 w 4227934"/>
              <a:gd name="connsiteY1" fmla="*/ 0 h 9144000"/>
              <a:gd name="connsiteX2" fmla="*/ 2274229 w 4227934"/>
              <a:gd name="connsiteY2" fmla="*/ 0 h 9144000"/>
              <a:gd name="connsiteX3" fmla="*/ 4227934 w 4227934"/>
              <a:gd name="connsiteY3" fmla="*/ 9144000 h 9144000"/>
              <a:gd name="connsiteX4" fmla="*/ 0 w 4227934"/>
              <a:gd name="connsiteY4" fmla="*/ 9144000 h 9144000"/>
              <a:gd name="connsiteX0" fmla="*/ 0 w 4227934"/>
              <a:gd name="connsiteY0" fmla="*/ 9144000 h 9144000"/>
              <a:gd name="connsiteX1" fmla="*/ 1770173 w 4227934"/>
              <a:gd name="connsiteY1" fmla="*/ 0 h 9144000"/>
              <a:gd name="connsiteX2" fmla="*/ 2274229 w 4227934"/>
              <a:gd name="connsiteY2" fmla="*/ 0 h 9144000"/>
              <a:gd name="connsiteX3" fmla="*/ 4227934 w 4227934"/>
              <a:gd name="connsiteY3" fmla="*/ 9144000 h 9144000"/>
              <a:gd name="connsiteX4" fmla="*/ 0 w 4227934"/>
              <a:gd name="connsiteY4" fmla="*/ 9144000 h 9144000"/>
              <a:gd name="connsiteX0" fmla="*/ 0 w 4227934"/>
              <a:gd name="connsiteY0" fmla="*/ 9144000 h 9144000"/>
              <a:gd name="connsiteX1" fmla="*/ 1770173 w 4227934"/>
              <a:gd name="connsiteY1" fmla="*/ 0 h 9144000"/>
              <a:gd name="connsiteX2" fmla="*/ 2274229 w 4227934"/>
              <a:gd name="connsiteY2" fmla="*/ 0 h 9144000"/>
              <a:gd name="connsiteX3" fmla="*/ 4227934 w 4227934"/>
              <a:gd name="connsiteY3" fmla="*/ 9144000 h 9144000"/>
              <a:gd name="connsiteX4" fmla="*/ 0 w 4227934"/>
              <a:gd name="connsiteY4" fmla="*/ 9144000 h 91440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27934" h="9144000">
                <a:moveTo>
                  <a:pt x="0" y="9144000"/>
                </a:moveTo>
                <a:cubicBezTo>
                  <a:pt x="470790" y="7842071"/>
                  <a:pt x="1499574" y="5491908"/>
                  <a:pt x="1770173" y="0"/>
                </a:cubicBezTo>
                <a:lnTo>
                  <a:pt x="2274229" y="0"/>
                </a:lnTo>
                <a:cubicBezTo>
                  <a:pt x="2479238" y="5412638"/>
                  <a:pt x="4211243" y="9083824"/>
                  <a:pt x="4227934" y="9144000"/>
                </a:cubicBezTo>
                <a:lnTo>
                  <a:pt x="0" y="9144000"/>
                </a:lnTo>
                <a:close/>
              </a:path>
            </a:pathLst>
          </a:custGeom>
          <a:solidFill>
            <a:srgbClr val="cc4c4c">
              <a:alpha val="15690"/>
            </a:srgbClr>
          </a:solidFill>
          <a:ln w="25400" cap="flat" cmpd="sng" algn="ctr">
            <a:noFill/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8" name="TextBox 42"/>
          <p:cNvSpPr txBox="1"/>
          <p:nvPr/>
        </p:nvSpPr>
        <p:spPr>
          <a:xfrm>
            <a:off x="1979712" y="390198"/>
            <a:ext cx="5184576" cy="45336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개발하면서 힘들었던 점들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...</a:t>
            </a:r>
            <a:endPara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9" name="직사각형 44"/>
          <p:cNvSpPr/>
          <p:nvPr/>
        </p:nvSpPr>
        <p:spPr>
          <a:xfrm>
            <a:off x="1115616" y="2010776"/>
            <a:ext cx="1142191" cy="300270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사지방 환경</a:t>
            </a:r>
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0" name="직사각형 45"/>
          <p:cNvSpPr/>
          <p:nvPr/>
        </p:nvSpPr>
        <p:spPr>
          <a:xfrm>
            <a:off x="2915816" y="2010776"/>
            <a:ext cx="1183005" cy="300270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4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react-native</a:t>
            </a:r>
            <a:endParaRPr xmlns:mc="http://schemas.openxmlformats.org/markup-compatibility/2006" xmlns:hp="http://schemas.haansoft.com/office/presentation/8.0" kumimoji="0" lang="en-US" altLang="ko-KR" sz="14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1" name="직사각형 46"/>
          <p:cNvSpPr/>
          <p:nvPr/>
        </p:nvSpPr>
        <p:spPr>
          <a:xfrm>
            <a:off x="4709160" y="2010776"/>
            <a:ext cx="1383030" cy="300270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부대 내부 일정</a:t>
            </a:r>
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12" name="직선 화살표 연결선 47"/>
          <p:cNvCxnSpPr/>
          <p:nvPr/>
        </p:nvCxnSpPr>
        <p:spPr>
          <a:xfrm>
            <a:off x="0" y="2529292"/>
            <a:ext cx="9036496" cy="0"/>
          </a:xfrm>
          <a:prstGeom prst="straightConnector1">
            <a:avLst/>
          </a:prstGeom>
          <a:noFill/>
          <a:ln w="63500" cap="sq" cmpd="sng" algn="ctr">
            <a:solidFill>
              <a:srgbClr val="404040">
                <a:alpha val="60000"/>
              </a:srgbClr>
            </a:solidFill>
            <a:prstDash val="solid"/>
            <a:miter/>
            <a:tailEnd type="stealth" w="med" len="med"/>
          </a:ln>
        </p:spPr>
      </p:cxnSp>
      <p:sp>
        <p:nvSpPr>
          <p:cNvPr id="13" name="타원 48"/>
          <p:cNvSpPr/>
          <p:nvPr/>
        </p:nvSpPr>
        <p:spPr>
          <a:xfrm>
            <a:off x="1523158" y="2418244"/>
            <a:ext cx="222096" cy="222096"/>
          </a:xfrm>
          <a:prstGeom prst="ellipse">
            <a:avLst/>
          </a:prstGeom>
          <a:solidFill>
            <a:srgbClr val="ffffff">
              <a:alpha val="100000"/>
            </a:srgbClr>
          </a:solidFill>
          <a:ln w="63500" cap="flat" cmpd="sng" algn="ctr">
            <a:solidFill>
              <a:srgbClr val="cc4c4c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4" name="타원 49"/>
          <p:cNvSpPr/>
          <p:nvPr/>
        </p:nvSpPr>
        <p:spPr>
          <a:xfrm>
            <a:off x="3371340" y="2418244"/>
            <a:ext cx="222096" cy="222096"/>
          </a:xfrm>
          <a:prstGeom prst="ellipse">
            <a:avLst/>
          </a:prstGeom>
          <a:solidFill>
            <a:srgbClr val="ffffff">
              <a:alpha val="100000"/>
            </a:srgbClr>
          </a:solidFill>
          <a:ln w="63500" cap="flat" cmpd="sng" algn="ctr">
            <a:solidFill>
              <a:srgbClr val="cc4c4c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5" name="타원 50"/>
          <p:cNvSpPr/>
          <p:nvPr/>
        </p:nvSpPr>
        <p:spPr>
          <a:xfrm>
            <a:off x="5223132" y="2418244"/>
            <a:ext cx="222096" cy="222096"/>
          </a:xfrm>
          <a:prstGeom prst="ellipse">
            <a:avLst/>
          </a:prstGeom>
          <a:solidFill>
            <a:srgbClr val="ffffff">
              <a:alpha val="100000"/>
            </a:srgbClr>
          </a:solidFill>
          <a:ln w="63500" cap="flat" cmpd="sng" algn="ctr">
            <a:solidFill>
              <a:srgbClr val="cc4c4c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6" name="타원 51"/>
          <p:cNvSpPr/>
          <p:nvPr/>
        </p:nvSpPr>
        <p:spPr>
          <a:xfrm>
            <a:off x="7132930" y="2418244"/>
            <a:ext cx="222096" cy="222096"/>
          </a:xfrm>
          <a:prstGeom prst="ellipse">
            <a:avLst/>
          </a:prstGeom>
          <a:solidFill>
            <a:srgbClr val="ffffff">
              <a:alpha val="100000"/>
            </a:srgbClr>
          </a:solidFill>
          <a:ln w="63500" cap="flat" cmpd="sng" algn="ctr">
            <a:solidFill>
              <a:srgbClr val="cc4c4c">
                <a:alpha val="100000"/>
              </a:srgbClr>
            </a:solidFill>
            <a:prstDash val="solid"/>
          </a:ln>
        </p:spPr>
        <p:txBody>
          <a:bodyPr anchor="ctr"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7" name="직사각형 52"/>
          <p:cNvSpPr/>
          <p:nvPr/>
        </p:nvSpPr>
        <p:spPr>
          <a:xfrm>
            <a:off x="6465878" y="2010776"/>
            <a:ext cx="1562506" cy="300270"/>
          </a:xfrm>
          <a:prstGeom prst="rect">
            <a:avLst/>
          </a:prstGeom>
        </p:spPr>
        <p:txBody>
          <a:bodyPr wrap="none">
            <a:spAutoFit/>
          </a:bodyPr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  <a:solidFill>
                  <a:srgbClr val="ffffff"/>
                </a:solidFill>
                <a:latin typeface="맑은 고딕"/>
                <a:ea typeface="맑은 고딕"/>
                <a:cs typeface="맑은 고딕"/>
              </a:rPr>
              <a:t>결과에 대한 욕심</a:t>
            </a:r>
            <a:endParaRPr xmlns:mc="http://schemas.openxmlformats.org/markup-compatibility/2006" xmlns:hp="http://schemas.haansoft.com/office/presentation/8.0" kumimoji="0" lang="ko-KR" altLang="en-US" sz="1400" b="1" i="0" u="none" strike="noStrike" kern="1200" cap="none" spc="0" normalizeH="0" baseline="0" mc:Ignorable="hp" hp:hslEmbossed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7" descr="목차.jpg"/>
          <p:cNvPicPr>
            <a:picLocks noChangeAspect="1"/>
          </p:cNvPicPr>
          <p:nvPr/>
        </p:nvPicPr>
        <p:blipFill rotWithShape="1">
          <a:blip r:embed="rId2"/>
          <a:srcRect l="5080" t="9120" r="5530"/>
          <a:stretch>
            <a:fillRect/>
          </a:stretch>
        </p:blipFill>
        <p:spPr>
          <a:xfrm>
            <a:off x="1591239" y="500049"/>
            <a:ext cx="5961523" cy="4643452"/>
          </a:xfrm>
          <a:prstGeom prst="rect">
            <a:avLst/>
          </a:prstGeom>
          <a:noFill/>
          <a:ln>
            <a:noFill/>
          </a:ln>
          <a:effectLst>
            <a:outerShdw blurRad="63500" dist="50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직사각형 3"/>
          <p:cNvSpPr/>
          <p:nvPr/>
        </p:nvSpPr>
        <p:spPr>
          <a:xfrm>
            <a:off x="-1" y="711736"/>
            <a:ext cx="91440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000"/>
              <a:t>INDEX</a:t>
            </a:r>
            <a:endParaRPr lang="ko-KR" altLang="en-US" sz="4000"/>
          </a:p>
        </p:txBody>
      </p:sp>
      <p:sp>
        <p:nvSpPr>
          <p:cNvPr id="5" name="직사각형 4"/>
          <p:cNvSpPr/>
          <p:nvPr/>
        </p:nvSpPr>
        <p:spPr>
          <a:xfrm>
            <a:off x="2699792" y="1930760"/>
            <a:ext cx="4176464" cy="2467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20000"/>
              </a:lnSpc>
              <a:buAutoNum type="arabicPeriod"/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프로젝트 소개와 개발동기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 marL="457200" indent="-457200">
              <a:lnSpc>
                <a:spcPct val="120000"/>
              </a:lnSpc>
              <a:buAutoNum type="arabicPeriod"/>
              <a:defRPr/>
            </a:pPr>
            <a:endParaRPr lang="en-US" altLang="ko-KR" sz="2000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 marL="457200" indent="-457200">
              <a:lnSpc>
                <a:spcPct val="120000"/>
              </a:lnSpc>
              <a:buAutoNum type="arabicPeriod"/>
              <a:defRPr/>
            </a:pPr>
            <a:endParaRPr lang="en-US" altLang="ko-KR" sz="200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 startAt="2"/>
              <a:defRPr/>
            </a:pP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  앱 기능 소개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 marL="342900" indent="-342900">
              <a:lnSpc>
                <a:spcPct val="120000"/>
              </a:lnSpc>
              <a:buAutoNum type="arabicPeriod" startAt="2"/>
              <a:defRPr/>
            </a:pP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3.     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장점들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>
              <a:lnSpc>
                <a:spcPct val="120000"/>
              </a:lnSpc>
              <a:defRPr/>
            </a:pP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  <a:p>
            <a:pPr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4.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     개발을 마치며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n-ea"/>
              </a:rPr>
              <a:t>...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7" descr="목차.jpg"/>
          <p:cNvPicPr>
            <a:picLocks noChangeAspect="1"/>
          </p:cNvPicPr>
          <p:nvPr/>
        </p:nvPicPr>
        <p:blipFill rotWithShape="1">
          <a:blip r:embed="rId2"/>
          <a:srcRect l="5080" t="9120" r="5530"/>
          <a:stretch>
            <a:fillRect/>
          </a:stretch>
        </p:blipFill>
        <p:spPr>
          <a:xfrm>
            <a:off x="1591239" y="500049"/>
            <a:ext cx="5961523" cy="4643452"/>
          </a:xfrm>
          <a:prstGeom prst="rect">
            <a:avLst/>
          </a:prstGeom>
          <a:noFill/>
          <a:ln>
            <a:noFill/>
          </a:ln>
          <a:effectLst>
            <a:outerShdw blurRad="63500" dist="508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6" name="직사각형 5"/>
          <p:cNvSpPr/>
          <p:nvPr/>
        </p:nvSpPr>
        <p:spPr>
          <a:xfrm>
            <a:off x="1749263" y="1616364"/>
            <a:ext cx="5631049" cy="3382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ctr"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gti repo : </a:t>
            </a: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  <a:hlinkClick r:id="rId3"/>
              </a:rPr>
              <a:t>https://github.com/osamhack2020/APP_LOCKA_DreamY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email :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 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vesselofgod1999@gmail.com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 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or</a:t>
            </a:r>
            <a:r>
              <a:rPr lang="ko-KR" altLang="en-US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 </a:t>
            </a: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r>
              <a:rPr lang="en-US" altLang="ko-KR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+mj-ea"/>
                <a:ea typeface="+mj-ea"/>
              </a:rPr>
              <a:t>7dudtj@naver.com</a:t>
            </a: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>
              <a:lnSpc>
                <a:spcPct val="120000"/>
              </a:lnSpc>
              <a:defRPr/>
            </a:pPr>
            <a:endParaRPr lang="en-US" altLang="ko-KR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  <a:p>
            <a:pPr marL="457200" indent="-457200" algn="ctr">
              <a:lnSpc>
                <a:spcPct val="120000"/>
              </a:lnSpc>
              <a:defRPr/>
            </a:pPr>
            <a:endParaRPr lang="ko-KR" altLang="en-US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-1" y="885756"/>
            <a:ext cx="9144002" cy="3886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000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latin typeface="Yoon 윤고딕 550_TT"/>
                <a:ea typeface="Yoon 윤고딕 550_TT"/>
              </a:rPr>
              <a:t>More Infomations...</a:t>
            </a:r>
            <a:endParaRPr lang="en-US" altLang="ko-KR" sz="2000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latin typeface="Yoon 윤고딕 550_TT"/>
              <a:ea typeface="Yoon 윤고딕 550_T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7"/>
          <p:cNvSpPr/>
          <p:nvPr/>
        </p:nvSpPr>
        <p:spPr>
          <a:xfrm>
            <a:off x="1423784" y="-182556"/>
            <a:ext cx="5596487" cy="5508612"/>
          </a:xfrm>
          <a:prstGeom prst="ellipse">
            <a:avLst/>
          </a:prstGeom>
          <a:solidFill>
            <a:srgbClr val="00cc99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8"/>
          <p:cNvSpPr txBox="1"/>
          <p:nvPr/>
        </p:nvSpPr>
        <p:spPr>
          <a:xfrm>
            <a:off x="2559830" y="2911851"/>
            <a:ext cx="4984634" cy="120032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en-US" altLang="ko-KR" sz="7200" b="1"/>
              <a:t>THANK </a:t>
            </a:r>
            <a:r>
              <a:rPr lang="en-US" altLang="ko-KR" sz="7200" b="1">
                <a:solidFill>
                  <a:srgbClr val="cc0000"/>
                </a:solidFill>
              </a:rPr>
              <a:t>Y</a:t>
            </a:r>
            <a:r>
              <a:rPr lang="en-US" altLang="ko-KR" sz="7200" b="1">
                <a:solidFill>
                  <a:schemeClr val="accent6"/>
                </a:solidFill>
              </a:rPr>
              <a:t>O</a:t>
            </a:r>
            <a:r>
              <a:rPr lang="en-US" altLang="ko-KR" sz="7200" b="1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en-US" altLang="ko-KR" sz="7200" b="1">
                <a:solidFill>
                  <a:schemeClr val="bg1"/>
                </a:solidFill>
              </a:rPr>
              <a:t> </a:t>
            </a:r>
            <a:endParaRPr lang="ko-KR" altLang="en-US" sz="7200" b="1">
              <a:solidFill>
                <a:schemeClr val="accent4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/>
          <p:cNvPicPr>
            <a:picLocks noChangeAspect="1" noChangeArrowheads="1"/>
          </p:cNvPicPr>
          <p:nvPr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rcRect l="780" t="880" r="1320" b="880"/>
          <a:stretch>
            <a:fillRect/>
          </a:stretch>
        </p:blipFill>
        <p:spPr>
          <a:xfrm>
            <a:off x="2586038" y="3716655"/>
            <a:ext cx="3962400" cy="1375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-36512" y="1191414"/>
            <a:ext cx="9144002" cy="2769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sz="24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srgbClr val="92d050"/>
                </a:solidFill>
                <a:latin typeface="+mj-ea"/>
                <a:ea typeface="+mj-ea"/>
              </a:rPr>
              <a:t>스마트폰 비대면 반납앱</a:t>
            </a:r>
            <a:r>
              <a:rPr lang="en-US" altLang="ko-KR" sz="24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srgbClr val="92d050"/>
                </a:solidFill>
                <a:latin typeface="+mj-ea"/>
                <a:ea typeface="+mj-ea"/>
              </a:rPr>
              <a:t>: </a:t>
            </a:r>
            <a:r>
              <a:rPr lang="en-US" altLang="ko-KR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covid - 19 </a:t>
            </a:r>
            <a:r>
              <a:rPr lang="ko-KR" altLang="en-US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상황에서 최대한 </a:t>
            </a:r>
            <a:endParaRPr lang="ko-KR" altLang="en-US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r>
              <a:rPr lang="ko-KR" altLang="en-US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접촉을 줄이기 위해 개발된 비대면 반납 어플리케이션</a:t>
            </a:r>
            <a:endParaRPr lang="ko-KR" altLang="en-US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endParaRPr lang="ko-KR" altLang="en-US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r>
              <a:rPr lang="en-US" altLang="ko-KR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+</a:t>
            </a:r>
            <a:endParaRPr lang="en-US" altLang="ko-KR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endParaRPr lang="en-US" altLang="ko-KR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r>
              <a:rPr lang="ko-KR" altLang="en-US" sz="20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</a:rPr>
              <a:t>군인 월급 계산 프로젝트</a:t>
            </a:r>
            <a:endParaRPr lang="ko-KR" altLang="en-US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lvl="0" algn="ctr">
              <a:defRPr/>
            </a:pPr>
            <a:endParaRPr lang="en-US" altLang="ko-KR" sz="20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</a:endParaRPr>
          </a:p>
          <a:p>
            <a:pPr algn="ctr">
              <a:defRPr/>
            </a:pPr>
            <a:r>
              <a:rPr lang="ko-KR" altLang="en-US" sz="3200" b="1" spc="-150">
                <a:ln w="9525">
                  <a:solidFill>
                    <a:prstClr val="black">
                      <a:lumMod val="75000"/>
                      <a:lumOff val="25000"/>
                      <a:alpha val="5000"/>
                    </a:prstClr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 </a:t>
            </a:r>
            <a:endParaRPr lang="ko-KR" altLang="en-US" sz="3200" b="1" spc="-150">
              <a:ln w="9525">
                <a:solidFill>
                  <a:prstClr val="black">
                    <a:lumMod val="75000"/>
                    <a:lumOff val="25000"/>
                    <a:alpha val="5000"/>
                  </a:prstClr>
                </a:solidFill>
              </a:ln>
              <a:solidFill>
                <a:prstClr val="white"/>
              </a:solidFill>
              <a:latin typeface="Yoon 윤고딕 550_TT"/>
              <a:ea typeface="Yoon 윤고딕 550_TT"/>
            </a:endParaRPr>
          </a:p>
        </p:txBody>
      </p:sp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LOCKA Project?</a:t>
            </a:r>
            <a:endParaRPr xmlns:mc="http://schemas.openxmlformats.org/markup-compatibility/2006" xmlns:hp="http://schemas.haansoft.com/office/presentation/8.0" kumimoji="0" lang="en-US" altLang="ko-KR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32" name="TextBox 20"/>
          <p:cNvSpPr txBox="1"/>
          <p:nvPr/>
        </p:nvSpPr>
        <p:spPr>
          <a:xfrm>
            <a:off x="1043608" y="699542"/>
            <a:ext cx="7056784" cy="757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문제 인식</a:t>
            </a:r>
            <a:endParaRPr lang="ko-KR" altLang="en-US" sz="3200" b="1" spc="-30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endParaRPr lang="en-US" altLang="ko-KR" sz="1200" spc="-30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a가을소풍B"/>
              <a:ea typeface="a가을소풍B"/>
            </a:endParaRPr>
          </a:p>
        </p:txBody>
      </p:sp>
      <p:sp>
        <p:nvSpPr>
          <p:cNvPr id="33" name="양쪽 모서리가 둥근 사각형 7"/>
          <p:cNvSpPr/>
          <p:nvPr/>
        </p:nvSpPr>
        <p:spPr>
          <a:xfrm flipH="1">
            <a:off x="1287252" y="2210439"/>
            <a:ext cx="2088232" cy="2665567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innerShdw blurRad="25400" dist="38100" dir="16200000">
              <a:schemeClr val="tx1">
                <a:lumMod val="65000"/>
                <a:lumOff val="35000"/>
                <a:alpha val="3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144000" anchor="ctr"/>
          <a:lstStyle/>
          <a:p>
            <a:pPr algn="ctr">
              <a:defRPr/>
            </a:pPr>
            <a:r>
              <a:rPr lang="ko-KR" altLang="en-US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코로나</a:t>
            </a:r>
            <a:r>
              <a:rPr lang="en-US" altLang="ko-KR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-19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의 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범유행 상황에서 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비대면으로 반납</a:t>
            </a:r>
            <a:r>
              <a:rPr lang="en-US" altLang="ko-KR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,</a:t>
            </a:r>
            <a:endParaRPr lang="en-US" altLang="ko-KR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불출할 수 있는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수단 필요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4" name="양쪽 모서리가 둥근 사각형 10"/>
          <p:cNvSpPr/>
          <p:nvPr/>
        </p:nvSpPr>
        <p:spPr>
          <a:xfrm flipH="1">
            <a:off x="3527884" y="2210439"/>
            <a:ext cx="2088232" cy="2665567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innerShdw blurRad="25400" dist="38100" dir="16200000">
              <a:schemeClr val="tx1">
                <a:lumMod val="65000"/>
                <a:lumOff val="35000"/>
                <a:alpha val="3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144000" anchor="ctr"/>
          <a:lstStyle/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사례 </a:t>
            </a:r>
            <a:r>
              <a:rPr lang="en-US" altLang="ko-KR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1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endParaRPr lang="en-US" altLang="ko-KR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격리생활관의 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휴대폰 사용 실태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형평성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에 어긋나는 상황 발생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35" name="양쪽 모서리가 둥근 사각형 13"/>
          <p:cNvSpPr/>
          <p:nvPr/>
        </p:nvSpPr>
        <p:spPr>
          <a:xfrm flipH="1">
            <a:off x="5768516" y="2210439"/>
            <a:ext cx="2088232" cy="2665567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innerShdw blurRad="25400" dist="38100" dir="16200000">
              <a:schemeClr val="tx1">
                <a:lumMod val="65000"/>
                <a:lumOff val="35000"/>
                <a:alpha val="3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36000" tIns="36000" rIns="36000" bIns="144000" anchor="ctr"/>
          <a:lstStyle/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사례 </a:t>
            </a:r>
            <a:r>
              <a:rPr lang="en-US" altLang="ko-KR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2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기존 방식의 허점을 이용한 미반납 사례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유연한 운용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595959"/>
                </a:solidFill>
                <a:latin typeface="+mn-ea"/>
              </a:rPr>
              <a:t>과</a:t>
            </a:r>
            <a:r>
              <a:rPr lang="ko-KR" altLang="en-US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595959"/>
                </a:solidFill>
                <a:latin typeface="+mn-ea"/>
              </a:rPr>
              <a:t> </a:t>
            </a:r>
            <a:endParaRPr lang="ko-KR" altLang="en-US" b="1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rgbClr val="00b082"/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b="1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강제성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00b082"/>
                </a:solidFill>
                <a:latin typeface="+mn-ea"/>
              </a:rPr>
              <a:t> </a:t>
            </a: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595959"/>
                </a:solidFill>
                <a:latin typeface="+mn-ea"/>
              </a:rPr>
              <a:t>사이의 </a:t>
            </a:r>
            <a:endParaRPr lang="ko-KR" altLang="en-US" b="1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rgbClr val="00b082"/>
              </a:solidFill>
              <a:latin typeface="+mn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tx1">
                      <a:lumMod val="75000"/>
                      <a:lumOff val="25000"/>
                      <a:alpha val="5000"/>
                    </a:schemeClr>
                  </a:solidFill>
                </a:ln>
                <a:solidFill>
                  <a:srgbClr val="595959"/>
                </a:solidFill>
                <a:latin typeface="+mn-ea"/>
              </a:rPr>
              <a:t>균형 필요</a:t>
            </a:r>
            <a:endParaRPr lang="ko-KR" altLang="en-US" spc="-150">
              <a:ln w="6350">
                <a:solidFill>
                  <a:schemeClr val="tx1">
                    <a:lumMod val="75000"/>
                    <a:lumOff val="25000"/>
                    <a:alpha val="5000"/>
                  </a:schemeClr>
                </a:solidFill>
              </a:ln>
              <a:solidFill>
                <a:srgbClr val="595959"/>
              </a:solidFill>
              <a:latin typeface="+mn-ea"/>
            </a:endParaRPr>
          </a:p>
        </p:txBody>
      </p:sp>
      <p:cxnSp>
        <p:nvCxnSpPr>
          <p:cNvPr id="37" name="직선 화살표 연결선 10"/>
          <p:cNvCxnSpPr/>
          <p:nvPr/>
        </p:nvCxnSpPr>
        <p:spPr>
          <a:xfrm rot="16200000" flipH="1">
            <a:off x="4463988" y="3687874"/>
            <a:ext cx="216024" cy="0"/>
          </a:xfrm>
          <a:prstGeom prst="straightConnector1">
            <a:avLst/>
          </a:prstGeom>
          <a:ln w="25400">
            <a:solidFill>
              <a:srgbClr val="00cc99"/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10"/>
          <p:cNvCxnSpPr/>
          <p:nvPr/>
        </p:nvCxnSpPr>
        <p:spPr>
          <a:xfrm rot="16200000" flipH="1">
            <a:off x="6696236" y="3543858"/>
            <a:ext cx="216024" cy="0"/>
          </a:xfrm>
          <a:prstGeom prst="straightConnector1">
            <a:avLst/>
          </a:prstGeom>
          <a:noFill/>
          <a:ln w="25400" cap="flat" cmpd="sng" algn="ctr">
            <a:solidFill>
              <a:srgbClr val="00cc99">
                <a:alpha val="100000"/>
              </a:srgbClr>
            </a:solidFill>
            <a:prstDash val="sysDot"/>
            <a:tailEnd type="triangle" w="lg" len="lg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개발 중점 목표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2" name="눈물 방울 2"/>
          <p:cNvSpPr/>
          <p:nvPr/>
        </p:nvSpPr>
        <p:spPr>
          <a:xfrm>
            <a:off x="2654302" y="3017467"/>
            <a:ext cx="1868202" cy="1868201"/>
          </a:xfrm>
          <a:prstGeom prst="teardrop">
            <a:avLst>
              <a:gd name="adj" fmla="val 100000"/>
            </a:avLst>
          </a:prstGeom>
          <a:solidFill>
            <a:srgbClr val="00ffcc">
              <a:alpha val="65000"/>
            </a:srgbClr>
          </a:solidFill>
          <a:ln>
            <a:noFill/>
          </a:ln>
          <a:effectLst>
            <a:innerShdw blurRad="38100" dist="38100" dir="16200000">
              <a:schemeClr val="tx1">
                <a:alpha val="36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눈물 방울 25"/>
          <p:cNvSpPr/>
          <p:nvPr/>
        </p:nvSpPr>
        <p:spPr>
          <a:xfrm flipH="1">
            <a:off x="4621498" y="3017467"/>
            <a:ext cx="1868202" cy="1868201"/>
          </a:xfrm>
          <a:prstGeom prst="teardrop">
            <a:avLst>
              <a:gd name="adj" fmla="val 100000"/>
            </a:avLst>
          </a:prstGeom>
          <a:solidFill>
            <a:srgbClr val="00ffcc">
              <a:alpha val="65000"/>
            </a:srgbClr>
          </a:solidFill>
          <a:ln>
            <a:noFill/>
          </a:ln>
          <a:effectLst>
            <a:innerShdw blurRad="38100" dist="38100" dir="16200000">
              <a:schemeClr val="tx1">
                <a:alpha val="36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눈물 방울 28"/>
          <p:cNvSpPr/>
          <p:nvPr/>
        </p:nvSpPr>
        <p:spPr>
          <a:xfrm flipV="1">
            <a:off x="2654302" y="1059582"/>
            <a:ext cx="1868202" cy="1868201"/>
          </a:xfrm>
          <a:prstGeom prst="teardrop">
            <a:avLst>
              <a:gd name="adj" fmla="val 100000"/>
            </a:avLst>
          </a:prstGeom>
          <a:solidFill>
            <a:srgbClr val="00ffcc">
              <a:alpha val="65000"/>
            </a:srgbClr>
          </a:solidFill>
          <a:ln>
            <a:noFill/>
          </a:ln>
          <a:effectLst>
            <a:innerShdw blurRad="38100" dist="38100" dir="5400000">
              <a:prstClr val="black">
                <a:alpha val="3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눈물 방울 29"/>
          <p:cNvSpPr/>
          <p:nvPr/>
        </p:nvSpPr>
        <p:spPr>
          <a:xfrm flipH="1" flipV="1">
            <a:off x="4621498" y="1059582"/>
            <a:ext cx="1868202" cy="1868201"/>
          </a:xfrm>
          <a:prstGeom prst="teardrop">
            <a:avLst>
              <a:gd name="adj" fmla="val 100000"/>
            </a:avLst>
          </a:prstGeom>
          <a:solidFill>
            <a:srgbClr val="00ffcc">
              <a:alpha val="65000"/>
            </a:srgbClr>
          </a:solidFill>
          <a:ln>
            <a:noFill/>
          </a:ln>
          <a:effectLst>
            <a:innerShdw blurRad="38100" dist="38100" dir="5400000">
              <a:prstClr val="black">
                <a:alpha val="36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2"/>
          <p:cNvSpPr/>
          <p:nvPr/>
        </p:nvSpPr>
        <p:spPr>
          <a:xfrm>
            <a:off x="4788024" y="1838274"/>
            <a:ext cx="1448589" cy="3673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en-US" altLang="ko-KR" b="1" spc="-150">
                <a:solidFill>
                  <a:schemeClr val="lt1"/>
                </a:solidFill>
                <a:latin typeface="+mn-ea"/>
              </a:rPr>
              <a:t>Simple is best</a:t>
            </a:r>
            <a:endParaRPr lang="en-US" altLang="ko-KR" b="1" spc="-150">
              <a:solidFill>
                <a:schemeClr val="lt1"/>
              </a:solidFill>
              <a:latin typeface="+mn-ea"/>
            </a:endParaRPr>
          </a:p>
        </p:txBody>
      </p:sp>
      <p:sp>
        <p:nvSpPr>
          <p:cNvPr id="17" name="직사각형 32"/>
          <p:cNvSpPr/>
          <p:nvPr/>
        </p:nvSpPr>
        <p:spPr>
          <a:xfrm>
            <a:off x="2971353" y="1707654"/>
            <a:ext cx="1240607" cy="6434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lt1"/>
                </a:solidFill>
                <a:effectLst/>
                <a:latin typeface="+mn-ea"/>
              </a:rPr>
              <a:t>물리적인</a:t>
            </a:r>
            <a:endParaRPr lang="ko-KR" altLang="en-US" b="1" spc="-150">
              <a:solidFill>
                <a:schemeClr val="lt1"/>
              </a:solidFill>
              <a:effectLst>
                <a:outerShdw blurRad="76200" dist="76200" dir="2700000" algn="ctr" rotWithShape="0">
                  <a:srgbClr val="000000">
                    <a:alpha val="50000"/>
                  </a:srgbClr>
                </a:outerShdw>
              </a:effectLst>
              <a:latin typeface="+mn-ea"/>
            </a:endParaRPr>
          </a:p>
          <a:p>
            <a:pPr algn="ctr">
              <a:defRPr/>
            </a:pPr>
            <a:r>
              <a:rPr lang="ko-KR" altLang="en-US" b="1" spc="-150">
                <a:solidFill>
                  <a:schemeClr val="lt1"/>
                </a:solidFill>
                <a:effectLst/>
                <a:latin typeface="+mn-ea"/>
              </a:rPr>
              <a:t>비대면반납</a:t>
            </a:r>
            <a:endParaRPr lang="ko-KR" altLang="en-US" b="1" spc="-150">
              <a:solidFill>
                <a:schemeClr val="lt1"/>
              </a:solidFill>
              <a:effectLst/>
              <a:latin typeface="+mn-ea"/>
            </a:endParaRPr>
          </a:p>
        </p:txBody>
      </p:sp>
      <p:sp>
        <p:nvSpPr>
          <p:cNvPr id="18" name="직사각형 33"/>
          <p:cNvSpPr/>
          <p:nvPr/>
        </p:nvSpPr>
        <p:spPr>
          <a:xfrm>
            <a:off x="3051810" y="3656720"/>
            <a:ext cx="1088142" cy="6371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ko-KR" altLang="en-US" b="1" spc="-150">
                <a:solidFill>
                  <a:schemeClr val="lt1"/>
                </a:solidFill>
                <a:latin typeface="+mn-ea"/>
              </a:rPr>
              <a:t>즉시 사용</a:t>
            </a:r>
            <a:endParaRPr lang="ko-KR" altLang="en-US" b="1" spc="-150">
              <a:solidFill>
                <a:schemeClr val="lt1"/>
              </a:solidFill>
              <a:latin typeface="+mn-ea"/>
            </a:endParaRPr>
          </a:p>
          <a:p>
            <a:pPr algn="r">
              <a:defRPr/>
            </a:pPr>
            <a:r>
              <a:rPr lang="ko-KR" altLang="en-US" b="1" spc="-150">
                <a:solidFill>
                  <a:schemeClr val="lt1"/>
                </a:solidFill>
                <a:latin typeface="+mn-ea"/>
              </a:rPr>
              <a:t>가능한 앱</a:t>
            </a:r>
            <a:endParaRPr lang="ko-KR" altLang="en-US" b="1" spc="-150">
              <a:solidFill>
                <a:schemeClr val="lt1"/>
              </a:solidFill>
              <a:latin typeface="+mn-ea"/>
            </a:endParaRPr>
          </a:p>
        </p:txBody>
      </p:sp>
      <p:sp>
        <p:nvSpPr>
          <p:cNvPr id="19" name="직사각형 34"/>
          <p:cNvSpPr/>
          <p:nvPr/>
        </p:nvSpPr>
        <p:spPr>
          <a:xfrm>
            <a:off x="5004048" y="3657628"/>
            <a:ext cx="1025316" cy="6423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b="1" spc="-150">
                <a:solidFill>
                  <a:schemeClr val="lt1"/>
                </a:solidFill>
                <a:latin typeface="+mn-ea"/>
              </a:rPr>
              <a:t>자동적인</a:t>
            </a:r>
            <a:endParaRPr lang="ko-KR" altLang="en-US" b="1" spc="-150">
              <a:solidFill>
                <a:schemeClr val="lt1"/>
              </a:solidFill>
              <a:latin typeface="+mn-ea"/>
            </a:endParaRPr>
          </a:p>
          <a:p>
            <a:pPr lvl="0">
              <a:defRPr/>
            </a:pPr>
            <a:r>
              <a:rPr lang="ko-KR" altLang="en-US" b="1" spc="-150">
                <a:solidFill>
                  <a:schemeClr val="lt1"/>
                </a:solidFill>
                <a:latin typeface="+mn-ea"/>
              </a:rPr>
              <a:t>반납절차</a:t>
            </a:r>
            <a:endParaRPr lang="ko-KR" altLang="en-US" b="1" spc="-150">
              <a:solidFill>
                <a:schemeClr val="l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직사각형 6"/>
          <p:cNvSpPr/>
          <p:nvPr/>
        </p:nvSpPr>
        <p:spPr>
          <a:xfrm>
            <a:off x="2568969" y="3888068"/>
            <a:ext cx="1427721" cy="6999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  <a:ea typeface="+mj-ea"/>
              </a:rPr>
              <a:t>병사들이</a:t>
            </a:r>
            <a:endParaRPr lang="ko-KR" altLang="en-US" sz="2000" spc="-150">
              <a:ln w="6350">
                <a:solidFill>
                  <a:prstClr val="white">
                    <a:alpha val="5000"/>
                  </a:prstClr>
                </a:solidFill>
              </a:ln>
              <a:solidFill>
                <a:srgbClr val="00cc99"/>
              </a:solidFill>
              <a:latin typeface="+mj-ea"/>
              <a:ea typeface="+mj-ea"/>
            </a:endParaRPr>
          </a:p>
          <a:p>
            <a:pPr lvl="0" algn="ctr">
              <a:defRPr/>
            </a:pPr>
            <a:r>
              <a:rPr lang="ko-KR" altLang="en-US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  <a:ea typeface="+mj-ea"/>
              </a:rPr>
              <a:t>선호할 기능</a:t>
            </a:r>
            <a:endParaRPr lang="ko-KR" altLang="en-US" sz="2000" spc="-150">
              <a:ln w="6350">
                <a:solidFill>
                  <a:prstClr val="white">
                    <a:alpha val="5000"/>
                  </a:prstClr>
                </a:solidFill>
              </a:ln>
              <a:solidFill>
                <a:srgbClr val="00cc99"/>
              </a:solidFill>
              <a:latin typeface="+mj-ea"/>
              <a:ea typeface="+mj-ea"/>
            </a:endParaRPr>
          </a:p>
        </p:txBody>
      </p:sp>
      <p:sp>
        <p:nvSpPr>
          <p:cNvPr id="1038" name="직사각형 7"/>
          <p:cNvSpPr/>
          <p:nvPr/>
        </p:nvSpPr>
        <p:spPr>
          <a:xfrm>
            <a:off x="5497927" y="3745192"/>
            <a:ext cx="1594387" cy="6999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</a:rPr>
              <a:t>단순하면서도</a:t>
            </a:r>
            <a:endParaRPr lang="ko-KR" altLang="en-US" sz="2000" spc="-150">
              <a:ln w="6350">
                <a:solidFill>
                  <a:prstClr val="white">
                    <a:alpha val="5000"/>
                  </a:prstClr>
                </a:solidFill>
              </a:ln>
              <a:solidFill>
                <a:srgbClr val="00cc99"/>
              </a:solidFill>
              <a:latin typeface="+mj-ea"/>
            </a:endParaRPr>
          </a:p>
          <a:p>
            <a:pPr lvl="0">
              <a:defRPr/>
            </a:pPr>
            <a:r>
              <a:rPr lang="ko-KR" altLang="en-US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</a:rPr>
              <a:t>실용적인 </a:t>
            </a:r>
            <a:r>
              <a:rPr lang="en-US" altLang="ko-KR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</a:rPr>
              <a:t>UI</a:t>
            </a:r>
            <a:endParaRPr lang="en-US" altLang="ko-KR" sz="2000" spc="-150">
              <a:ln w="6350">
                <a:solidFill>
                  <a:prstClr val="white">
                    <a:alpha val="5000"/>
                  </a:prstClr>
                </a:solidFill>
              </a:ln>
              <a:solidFill>
                <a:srgbClr val="00cc99"/>
              </a:solidFill>
              <a:latin typeface="+mj-ea"/>
            </a:endParaRPr>
          </a:p>
        </p:txBody>
      </p:sp>
      <p:sp>
        <p:nvSpPr>
          <p:cNvPr id="1039" name="타원 8"/>
          <p:cNvSpPr/>
          <p:nvPr/>
        </p:nvSpPr>
        <p:spPr>
          <a:xfrm>
            <a:off x="3836371" y="1914501"/>
            <a:ext cx="1532528" cy="1532526"/>
          </a:xfrm>
          <a:prstGeom prst="ellipse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r>
              <a:rPr lang="en-US" altLang="ko-KR" sz="2000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prstClr val="white"/>
                </a:solidFill>
                <a:latin typeface="+mj-ea"/>
                <a:ea typeface="+mj-ea"/>
                <a:cs typeface="Tahoma"/>
              </a:rPr>
              <a:t>LOCKA</a:t>
            </a:r>
            <a:endParaRPr lang="en-US" altLang="ko-KR" sz="2000" spc="-150">
              <a:ln w="6350">
                <a:solidFill>
                  <a:prstClr val="white">
                    <a:alpha val="5000"/>
                  </a:prstClr>
                </a:solidFill>
              </a:ln>
              <a:solidFill>
                <a:prstClr val="white"/>
              </a:solidFill>
              <a:latin typeface="+mj-ea"/>
              <a:ea typeface="+mj-ea"/>
              <a:cs typeface="Tahoma"/>
            </a:endParaRPr>
          </a:p>
        </p:txBody>
      </p:sp>
      <p:sp>
        <p:nvSpPr>
          <p:cNvPr id="1040" name="타원 9"/>
          <p:cNvSpPr/>
          <p:nvPr/>
        </p:nvSpPr>
        <p:spPr>
          <a:xfrm>
            <a:off x="3242730" y="1320860"/>
            <a:ext cx="2719809" cy="2719808"/>
          </a:xfrm>
          <a:prstGeom prst="ellipse">
            <a:avLst/>
          </a:prstGeom>
          <a:noFill/>
          <a:ln w="50800">
            <a:solidFill>
              <a:srgbClr val="00cc99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41" name="타원 10"/>
          <p:cNvSpPr/>
          <p:nvPr/>
        </p:nvSpPr>
        <p:spPr>
          <a:xfrm>
            <a:off x="4541135" y="1266578"/>
            <a:ext cx="123000" cy="123000"/>
          </a:xfrm>
          <a:prstGeom prst="ellipse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zh-CN" altLang="en-US" sz="2000" spc="-10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  <a:cs typeface="Tahoma"/>
            </a:endParaRPr>
          </a:p>
        </p:txBody>
      </p:sp>
      <p:sp>
        <p:nvSpPr>
          <p:cNvPr id="1042" name="타원 11"/>
          <p:cNvSpPr/>
          <p:nvPr/>
        </p:nvSpPr>
        <p:spPr>
          <a:xfrm>
            <a:off x="3645208" y="3640913"/>
            <a:ext cx="123000" cy="123000"/>
          </a:xfrm>
          <a:prstGeom prst="ellipse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zh-CN" altLang="en-US" sz="2000" spc="-10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  <a:cs typeface="Tahoma"/>
            </a:endParaRPr>
          </a:p>
        </p:txBody>
      </p:sp>
      <p:sp>
        <p:nvSpPr>
          <p:cNvPr id="1043" name="타원 12"/>
          <p:cNvSpPr/>
          <p:nvPr/>
        </p:nvSpPr>
        <p:spPr>
          <a:xfrm>
            <a:off x="3298880" y="2071682"/>
            <a:ext cx="123000" cy="123000"/>
          </a:xfrm>
          <a:prstGeom prst="ellipse">
            <a:avLst/>
          </a:prstGeom>
          <a:solidFill>
            <a:srgbClr val="00cc99"/>
          </a:solidFill>
          <a:ln>
            <a:solidFill>
              <a:srgbClr val="00c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zh-CN" altLang="en-US" sz="2000" spc="-10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  <a:cs typeface="Tahoma"/>
            </a:endParaRPr>
          </a:p>
        </p:txBody>
      </p:sp>
      <p:sp>
        <p:nvSpPr>
          <p:cNvPr id="1044" name="타원 13"/>
          <p:cNvSpPr/>
          <p:nvPr/>
        </p:nvSpPr>
        <p:spPr>
          <a:xfrm>
            <a:off x="5774674" y="2071682"/>
            <a:ext cx="123000" cy="123000"/>
          </a:xfrm>
          <a:prstGeom prst="ellipse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zh-CN" altLang="en-US" sz="2000" spc="-10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  <a:cs typeface="Tahoma"/>
            </a:endParaRPr>
          </a:p>
        </p:txBody>
      </p:sp>
      <p:sp>
        <p:nvSpPr>
          <p:cNvPr id="1045" name="타원 14"/>
          <p:cNvSpPr/>
          <p:nvPr/>
        </p:nvSpPr>
        <p:spPr>
          <a:xfrm>
            <a:off x="5450366" y="3640913"/>
            <a:ext cx="123000" cy="123000"/>
          </a:xfrm>
          <a:prstGeom prst="ellipse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>
              <a:defRPr/>
            </a:pPr>
            <a:endParaRPr lang="zh-CN" altLang="en-US" sz="2000" spc="-10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  <a:cs typeface="Tahoma"/>
            </a:endParaRPr>
          </a:p>
        </p:txBody>
      </p:sp>
      <p:sp>
        <p:nvSpPr>
          <p:cNvPr id="1046" name="타원 15"/>
          <p:cNvSpPr/>
          <p:nvPr/>
        </p:nvSpPr>
        <p:spPr>
          <a:xfrm>
            <a:off x="3383936" y="1462066"/>
            <a:ext cx="2437398" cy="2437396"/>
          </a:xfrm>
          <a:prstGeom prst="ellipse">
            <a:avLst/>
          </a:prstGeom>
          <a:noFill/>
          <a:ln w="12700">
            <a:solidFill>
              <a:srgbClr val="00cc99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47" name="원호 16"/>
          <p:cNvSpPr/>
          <p:nvPr/>
        </p:nvSpPr>
        <p:spPr>
          <a:xfrm>
            <a:off x="2783283" y="859154"/>
            <a:ext cx="3496674" cy="3496674"/>
          </a:xfrm>
          <a:prstGeom prst="arc">
            <a:avLst>
              <a:gd name="adj1" fmla="val 10190507"/>
              <a:gd name="adj2" fmla="val 18367368"/>
            </a:avLst>
          </a:prstGeom>
          <a:ln w="527050">
            <a:solidFill>
              <a:srgbClr val="00cc99">
                <a:alpha val="38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48" name="원호 17"/>
          <p:cNvSpPr/>
          <p:nvPr/>
        </p:nvSpPr>
        <p:spPr>
          <a:xfrm flipV="1">
            <a:off x="3016370" y="1082301"/>
            <a:ext cx="3196926" cy="3196926"/>
          </a:xfrm>
          <a:prstGeom prst="arc">
            <a:avLst>
              <a:gd name="adj1" fmla="val 11451669"/>
              <a:gd name="adj2" fmla="val 3203312"/>
            </a:avLst>
          </a:prstGeom>
          <a:ln w="222250">
            <a:solidFill>
              <a:schemeClr val="tx1">
                <a:lumMod val="85000"/>
                <a:lumOff val="15000"/>
                <a:alpha val="3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49" name="직사각형 18"/>
          <p:cNvSpPr/>
          <p:nvPr/>
        </p:nvSpPr>
        <p:spPr>
          <a:xfrm>
            <a:off x="1479159" y="165496"/>
            <a:ext cx="2089941" cy="371558"/>
          </a:xfrm>
          <a:prstGeom prst="rect">
            <a:avLst/>
          </a:prstGeom>
          <a:solidFill>
            <a:srgbClr val="00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50" name="직사각형 19"/>
          <p:cNvSpPr/>
          <p:nvPr/>
        </p:nvSpPr>
        <p:spPr>
          <a:xfrm>
            <a:off x="-2799" y="123478"/>
            <a:ext cx="3571900" cy="8343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2400" spc="-9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bg1"/>
                </a:solidFill>
                <a:latin typeface="Yoon 윤고딕 550_TT"/>
                <a:ea typeface="Yoon 윤고딕 550_TT"/>
              </a:rPr>
              <a:t>Main objective</a:t>
            </a:r>
            <a:endParaRPr lang="en-US" altLang="zh-CN" sz="2400" spc="-9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</a:endParaRPr>
          </a:p>
          <a:p>
            <a:pPr algn="r">
              <a:defRPr/>
            </a:pPr>
            <a:endParaRPr lang="en-US" altLang="ko-KR" sz="500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ff3e26"/>
              </a:solidFill>
              <a:latin typeface="Yoon 윤고딕 550_TT"/>
              <a:ea typeface="Yoon 윤고딕 550_TT"/>
            </a:endParaRPr>
          </a:p>
          <a:p>
            <a:pPr algn="r">
              <a:defRPr/>
            </a:pPr>
            <a:r>
              <a:rPr lang="ko-KR" altLang="en-US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이런 기능은</a:t>
            </a:r>
            <a:r>
              <a:rPr lang="ko-KR" altLang="en-US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</a:rPr>
              <a:t> </a:t>
            </a:r>
            <a:r>
              <a:rPr lang="ko-KR" altLang="en-US" sz="2000" b="1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rgbClr val="00cc99"/>
                </a:solidFill>
                <a:latin typeface="+mj-ea"/>
                <a:ea typeface="+mj-ea"/>
              </a:rPr>
              <a:t>꼭 있어야 </a:t>
            </a:r>
            <a:r>
              <a:rPr lang="ko-KR" altLang="en-US" spc="-150">
                <a:ln w="6350">
                  <a:solidFill>
                    <a:prstClr val="white">
                      <a:alpha val="5000"/>
                    </a:prst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할 것 같아</a:t>
            </a:r>
            <a:endParaRPr lang="zh-CN" altLang="en-US">
              <a:solidFill>
                <a:schemeClr val="lt1"/>
              </a:solidFill>
              <a:latin typeface="+mj-ea"/>
              <a:ea typeface="+mj-ea"/>
            </a:endParaRPr>
          </a:p>
        </p:txBody>
      </p:sp>
      <p:sp>
        <p:nvSpPr>
          <p:cNvPr id="1051" name="직사각형 20"/>
          <p:cNvSpPr/>
          <p:nvPr/>
        </p:nvSpPr>
        <p:spPr>
          <a:xfrm>
            <a:off x="6588224" y="4505206"/>
            <a:ext cx="2084560" cy="3708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52" name="직사각형 21"/>
          <p:cNvSpPr/>
          <p:nvPr/>
        </p:nvSpPr>
        <p:spPr>
          <a:xfrm>
            <a:off x="6660232" y="4529563"/>
            <a:ext cx="3824892" cy="490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zh-CN" sz="2000" spc="-9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bg1"/>
                </a:solidFill>
                <a:ea typeface="맑은 고딕"/>
              </a:rPr>
              <a:t>Sub objective</a:t>
            </a:r>
            <a:endParaRPr lang="en-US" altLang="zh-CN" sz="2400" spc="-9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bg1"/>
              </a:solidFill>
              <a:latin typeface="Yoon 윤고딕 550_TT"/>
              <a:ea typeface="Yoon 윤고딕 550_TT"/>
            </a:endParaRPr>
          </a:p>
          <a:p>
            <a:pPr lvl="0">
              <a:defRPr/>
            </a:pPr>
            <a:endParaRPr lang="en-US" altLang="ko-KR" sz="600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Yoon 윤고딕 550_TT"/>
              <a:ea typeface="Yoon 윤고딕 550_TT"/>
            </a:endParaRPr>
          </a:p>
        </p:txBody>
      </p:sp>
      <p:sp>
        <p:nvSpPr>
          <p:cNvPr id="1053" name="직사각형 24"/>
          <p:cNvSpPr/>
          <p:nvPr/>
        </p:nvSpPr>
        <p:spPr>
          <a:xfrm>
            <a:off x="6045873" y="1855857"/>
            <a:ext cx="2304256" cy="643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cc99"/>
                </a:solidFill>
                <a:latin typeface="+mj-ea"/>
                <a:ea typeface="+mj-ea"/>
              </a:rPr>
              <a:t>삭제 방지 기능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cc99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Yoon 윤고딕 520_TT"/>
              <a:ea typeface="Yoon 윤고딕 520_TT"/>
            </a:endParaRPr>
          </a:p>
        </p:txBody>
      </p:sp>
      <p:sp>
        <p:nvSpPr>
          <p:cNvPr id="1054" name="직사각형 26"/>
          <p:cNvSpPr/>
          <p:nvPr/>
        </p:nvSpPr>
        <p:spPr>
          <a:xfrm>
            <a:off x="928092" y="1733942"/>
            <a:ext cx="3571900" cy="9098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자동 반납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lt1"/>
              </a:solidFill>
              <a:latin typeface="+mj-ea"/>
              <a:ea typeface="+mj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시스템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lt1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lt1"/>
              </a:solidFill>
              <a:latin typeface="Yoon 윤고딕 520_TT"/>
              <a:ea typeface="Yoon 윤고딕 520_TT"/>
            </a:endParaRPr>
          </a:p>
        </p:txBody>
      </p:sp>
      <p:sp>
        <p:nvSpPr>
          <p:cNvPr id="1055" name="직사각형 27"/>
          <p:cNvSpPr/>
          <p:nvPr/>
        </p:nvSpPr>
        <p:spPr>
          <a:xfrm>
            <a:off x="2783283" y="573402"/>
            <a:ext cx="3571900" cy="909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수동 잠금제어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lt1"/>
              </a:solidFill>
              <a:latin typeface="+mj-ea"/>
              <a:ea typeface="+mj-ea"/>
            </a:endParaRPr>
          </a:p>
          <a:p>
            <a:pPr algn="ctr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lt1"/>
                </a:solidFill>
                <a:latin typeface="+mj-ea"/>
                <a:ea typeface="+mj-ea"/>
              </a:rPr>
              <a:t>시스템 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lt1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Yoon 윤고딕 520_TT"/>
              <a:ea typeface="Yoon 윤고딕 520_T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역할 분배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pic>
        <p:nvPicPr>
          <p:cNvPr id="12" name="Picture 2" descr="C:\Users\samsung\Desktop\Pic\adfad.png"/>
          <p:cNvPicPr>
            <a:picLocks noChangeAspect="1" noChangeArrowheads="1"/>
          </p:cNvPicPr>
          <p:nvPr/>
        </p:nvPicPr>
        <p:blipFill rotWithShape="1">
          <a:blip r:embed="rId2">
            <a:lum bright="70000" contrast="-70000"/>
          </a:blip>
          <a:srcRect b="14700"/>
          <a:stretch>
            <a:fillRect/>
          </a:stretch>
        </p:blipFill>
        <p:spPr>
          <a:xfrm>
            <a:off x="2051720" y="3105178"/>
            <a:ext cx="4524166" cy="205886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직각 삼각형 10"/>
          <p:cNvSpPr/>
          <p:nvPr/>
        </p:nvSpPr>
        <p:spPr>
          <a:xfrm flipH="1" flipV="1">
            <a:off x="251519" y="1564034"/>
            <a:ext cx="3976459" cy="2159844"/>
          </a:xfrm>
          <a:custGeom>
            <a:avLst/>
            <a:gdLst/>
            <a:rect l="l" t="t" r="r" b="b"/>
            <a:pathLst>
              <a:path w="3884241" h="1785452">
                <a:moveTo>
                  <a:pt x="3884241" y="1785452"/>
                </a:moveTo>
                <a:lnTo>
                  <a:pt x="0" y="1785452"/>
                </a:lnTo>
                <a:lnTo>
                  <a:pt x="0" y="592238"/>
                </a:lnTo>
                <a:lnTo>
                  <a:pt x="0" y="330158"/>
                </a:lnTo>
                <a:lnTo>
                  <a:pt x="0" y="0"/>
                </a:lnTo>
                <a:lnTo>
                  <a:pt x="200713" y="330158"/>
                </a:lnTo>
                <a:lnTo>
                  <a:pt x="3884241" y="330158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rgbClr val="008e73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00cc99"/>
              </a:solidFill>
            </a:endParaRPr>
          </a:p>
        </p:txBody>
      </p:sp>
      <p:sp>
        <p:nvSpPr>
          <p:cNvPr id="15" name="직각 삼각형 13"/>
          <p:cNvSpPr/>
          <p:nvPr/>
        </p:nvSpPr>
        <p:spPr>
          <a:xfrm flipV="1">
            <a:off x="4357686" y="1058014"/>
            <a:ext cx="3214710" cy="1214447"/>
          </a:xfrm>
          <a:custGeom>
            <a:avLst/>
            <a:gdLst/>
            <a:rect l="l" t="t" r="r" b="b"/>
            <a:pathLst>
              <a:path w="2850573" h="1040721">
                <a:moveTo>
                  <a:pt x="0" y="1040721"/>
                </a:moveTo>
                <a:lnTo>
                  <a:pt x="2850573" y="1040721"/>
                </a:lnTo>
                <a:lnTo>
                  <a:pt x="2850573" y="280592"/>
                </a:lnTo>
                <a:lnTo>
                  <a:pt x="170581" y="280592"/>
                </a:lnTo>
                <a:lnTo>
                  <a:pt x="0" y="0"/>
                </a:lnTo>
                <a:lnTo>
                  <a:pt x="0" y="280592"/>
                </a:lnTo>
                <a:lnTo>
                  <a:pt x="0" y="592238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rgbClr val="00b082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직사각형 7"/>
          <p:cNvSpPr/>
          <p:nvPr/>
        </p:nvSpPr>
        <p:spPr>
          <a:xfrm>
            <a:off x="251520" y="1635646"/>
            <a:ext cx="4143404" cy="18676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조장 </a:t>
            </a: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: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 정강희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en-US" altLang="ko-KR" sz="600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en-US" altLang="ko-KR" sz="300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background Service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등의 </a:t>
            </a: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Back-end 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개발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D-day, 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월급계산기능 구현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Project Manager</a:t>
            </a:r>
            <a:endParaRPr lang="en-US" altLang="ko-KR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Yoon 윤고딕 520_TT"/>
              <a:ea typeface="Yoon 윤고딕 520_TT"/>
            </a:endParaRPr>
          </a:p>
        </p:txBody>
      </p:sp>
      <p:sp>
        <p:nvSpPr>
          <p:cNvPr id="17" name="직각 삼각형 16"/>
          <p:cNvSpPr/>
          <p:nvPr/>
        </p:nvSpPr>
        <p:spPr>
          <a:xfrm flipV="1">
            <a:off x="4515605" y="2110970"/>
            <a:ext cx="4308748" cy="1730635"/>
          </a:xfrm>
          <a:custGeom>
            <a:avLst/>
            <a:gdLst/>
            <a:rect l="l" t="t" r="r" b="b"/>
            <a:pathLst>
              <a:path w="4308748" h="1730635">
                <a:moveTo>
                  <a:pt x="0" y="1730635"/>
                </a:moveTo>
                <a:lnTo>
                  <a:pt x="4308748" y="1730635"/>
                </a:lnTo>
                <a:lnTo>
                  <a:pt x="4308748" y="330943"/>
                </a:lnTo>
                <a:lnTo>
                  <a:pt x="201191" y="330943"/>
                </a:lnTo>
                <a:lnTo>
                  <a:pt x="0" y="0"/>
                </a:lnTo>
                <a:lnTo>
                  <a:pt x="0" y="330943"/>
                </a:lnTo>
                <a:lnTo>
                  <a:pt x="0" y="592238"/>
                </a:lnTo>
                <a:close/>
              </a:path>
            </a:pathLst>
          </a:custGeom>
          <a:solidFill>
            <a:schemeClr val="bg1"/>
          </a:solidFill>
          <a:ln w="25400">
            <a:solidFill>
              <a:srgbClr val="00ffcc"/>
            </a:solidFill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직사각형 15"/>
          <p:cNvSpPr/>
          <p:nvPr/>
        </p:nvSpPr>
        <p:spPr>
          <a:xfrm>
            <a:off x="4500562" y="1275606"/>
            <a:ext cx="3571900" cy="3648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LOCKA Project</a:t>
            </a:r>
            <a:endParaRPr lang="en-US" altLang="ko-KR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</p:txBody>
      </p:sp>
      <p:sp>
        <p:nvSpPr>
          <p:cNvPr id="22" name="직사각형 17"/>
          <p:cNvSpPr/>
          <p:nvPr/>
        </p:nvSpPr>
        <p:spPr>
          <a:xfrm>
            <a:off x="4929190" y="2343900"/>
            <a:ext cx="3571900" cy="997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조원 </a:t>
            </a: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: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rgbClr val="008e73"/>
                </a:solidFill>
                <a:latin typeface="+mj-ea"/>
                <a:ea typeface="+mj-ea"/>
              </a:rPr>
              <a:t> 유영서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  <a:p>
            <a:pPr lvl="0">
              <a:defRPr/>
            </a:pPr>
            <a:endParaRPr lang="en-US" altLang="ko-KR" sz="600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rgbClr val="008e73"/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r>
              <a:rPr lang="en-US" altLang="ko-KR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Front-end </a:t>
            </a: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개발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marL="257040" lvl="0" indent="-257040">
              <a:buFont typeface="Arial"/>
              <a:buChar char="•"/>
              <a:defRPr/>
            </a:pPr>
            <a:r>
              <a:rPr lang="ko-KR" altLang="en-US" spc="-150">
                <a:ln w="6350">
                  <a:solidFill>
                    <a:schemeClr val="bg1">
                      <a:alpha val="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앱 디자인</a:t>
            </a:r>
            <a:endParaRPr lang="ko-KR" altLang="en-US" spc="-150">
              <a:ln w="6350">
                <a:solidFill>
                  <a:schemeClr val="bg1">
                    <a:alpha val="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"/>
          <p:cNvSpPr/>
          <p:nvPr/>
        </p:nvSpPr>
        <p:spPr>
          <a:xfrm>
            <a:off x="35496" y="123478"/>
            <a:ext cx="9144002" cy="569942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자동 잠금 기능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</p:txBody>
      </p:sp>
      <p:sp>
        <p:nvSpPr>
          <p:cNvPr id="12" name="직사각형 6"/>
          <p:cNvSpPr/>
          <p:nvPr/>
        </p:nvSpPr>
        <p:spPr>
          <a:xfrm>
            <a:off x="-36512" y="1347614"/>
            <a:ext cx="9144002" cy="1253133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사용시간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국방부 지침인 평일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18:00~21:00,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주말 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8:30~21:00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 의 시간을 사용가능 시간으로 설정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 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Yoon 윤고딕 550_TT"/>
              <a:ea typeface="Yoon 윤고딕 550_TT"/>
            </a:endParaRPr>
          </a:p>
        </p:txBody>
      </p:sp>
      <p:sp>
        <p:nvSpPr>
          <p:cNvPr id="13" name="직사각형 6"/>
          <p:cNvSpPr/>
          <p:nvPr/>
        </p:nvSpPr>
        <p:spPr>
          <a:xfrm>
            <a:off x="-107505" y="2672670"/>
            <a:ext cx="9144002" cy="1555264"/>
          </a:xfrm>
          <a:prstGeom prst="rect">
            <a:avLst/>
          </a:prstGeom>
        </p:spPr>
        <p:txBody>
          <a:bodyPr wrap="square">
            <a:spAutoFit/>
          </a:bodyPr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자동잠금 </a:t>
            </a:r>
            <a:r>
              <a:rPr xmlns:mc="http://schemas.openxmlformats.org/markup-compatibility/2006" xmlns:hp="http://schemas.haansoft.com/office/presentation/8.0" kumimoji="0" lang="en-US" altLang="ko-KR" sz="24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맑은 고딕"/>
                <a:ea typeface="맑은 고딕"/>
              </a:rPr>
              <a:t>: 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그 이외의 시간에는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LOCKA</a:t>
            </a: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앱을 구동하는데 필요한 기능을</a:t>
            </a:r>
            <a:endPara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제외한 모든 앱의 사용을 막는다</a:t>
            </a:r>
            <a:r>
              <a: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ffffff"/>
                </a:solidFill>
                <a:latin typeface="맑은 고딕"/>
                <a:ea typeface="맑은 고딕"/>
              </a:rPr>
              <a:t>.</a:t>
            </a:r>
            <a:endParaRPr xmlns:mc="http://schemas.openxmlformats.org/markup-compatibility/2006" xmlns:hp="http://schemas.haansoft.com/office/presentation/8.0" kumimoji="0" lang="en-US" altLang="ko-KR" sz="20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맑은 고딕"/>
              <a:ea typeface="맑은 고딕"/>
            </a:endParaRPr>
          </a:p>
          <a:p>
            <a:pPr mar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92d050"/>
                </a:solidFill>
                <a:latin typeface="Yoon 윤고딕 550_TT"/>
                <a:ea typeface="Yoon 윤고딕 550_TT"/>
              </a:rPr>
              <a:t> </a:t>
            </a:r>
            <a:endParaRPr xmlns:mc="http://schemas.openxmlformats.org/markup-compatibility/2006" xmlns:hp="http://schemas.haansoft.com/office/presentation/8.0" kumimoji="0" lang="ko-KR" altLang="en-US" sz="3200" b="1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ffffff"/>
              </a:solidFill>
              <a:latin typeface="Yoon 윤고딕 550_TT"/>
              <a:ea typeface="Yoon 윤고딕 550_T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5092030"/>
            <a:ext cx="9144000" cy="0"/>
          </a:xfrm>
          <a:prstGeom prst="line">
            <a:avLst/>
          </a:prstGeom>
          <a:ln>
            <a:solidFill>
              <a:srgbClr val="58585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자동잠금 (online-video-cutter.com)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2312383" y="421778"/>
            <a:ext cx="2043592" cy="4299942"/>
          </a:xfrm>
          <a:prstGeom prst="rect">
            <a:avLst/>
          </a:prstGeom>
        </p:spPr>
      </p:pic>
      <p:pic>
        <p:nvPicPr>
          <p:cNvPr id="15" name="자동 해제.mp4">
            <a:hlinkClick r:id="" action="ppaction://media"/>
          </p:cNvPr>
          <p:cNvPicPr>
            <a:picLocks noRot="1" noChangeAspect="1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 rotWithShape="1">
          <a:blip r:embed="rId7"/>
          <a:stretch>
            <a:fillRect/>
          </a:stretch>
        </p:blipFill>
        <p:spPr>
          <a:xfrm>
            <a:off x="5148064" y="378781"/>
            <a:ext cx="2084462" cy="4385936"/>
          </a:xfrm>
          <a:prstGeom prst="rect">
            <a:avLst/>
          </a:prstGeom>
        </p:spPr>
      </p:pic>
      <p:sp>
        <p:nvSpPr>
          <p:cNvPr id="17" name="자유형 46"/>
          <p:cNvSpPr/>
          <p:nvPr/>
        </p:nvSpPr>
        <p:spPr>
          <a:xfrm rot="20839600" flipV="1">
            <a:off x="1724119" y="739924"/>
            <a:ext cx="327601" cy="504056"/>
          </a:xfrm>
          <a:custGeom>
            <a:avLst/>
            <a:gdLst>
              <a:gd name="connsiteX0" fmla="*/ 0 w 571504"/>
              <a:gd name="connsiteY0" fmla="*/ 571504 h 571504"/>
              <a:gd name="connsiteX1" fmla="*/ 571504 w 571504"/>
              <a:gd name="connsiteY1" fmla="*/ 0 h 571504"/>
              <a:gd name="connsiteX2" fmla="*/ 571504 w 571504"/>
              <a:gd name="connsiteY2" fmla="*/ 571504 h 571504"/>
              <a:gd name="connsiteX3" fmla="*/ 0 w 571504"/>
              <a:gd name="connsiteY3" fmla="*/ 571504 h 571504"/>
              <a:gd name="connsiteX0" fmla="*/ 0 w 571504"/>
              <a:gd name="connsiteY0" fmla="*/ 571504 h 609603"/>
              <a:gd name="connsiteX1" fmla="*/ 571504 w 571504"/>
              <a:gd name="connsiteY1" fmla="*/ 0 h 609603"/>
              <a:gd name="connsiteX2" fmla="*/ 290494 w 571504"/>
              <a:gd name="connsiteY2" fmla="*/ 609603 h 609603"/>
              <a:gd name="connsiteX3" fmla="*/ 0 w 571504"/>
              <a:gd name="connsiteY3" fmla="*/ 571504 h 60960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4" h="609603">
                <a:moveTo>
                  <a:pt x="0" y="571504"/>
                </a:moveTo>
                <a:lnTo>
                  <a:pt x="571504" y="0"/>
                </a:lnTo>
                <a:lnTo>
                  <a:pt x="290494" y="609603"/>
                </a:lnTo>
                <a:lnTo>
                  <a:pt x="0" y="571504"/>
                </a:lnTo>
                <a:close/>
              </a:path>
            </a:pathLst>
          </a:custGeom>
          <a:solidFill>
            <a:srgbClr val="92d050">
              <a:alpha val="100000"/>
            </a:srgbClr>
          </a:solidFill>
          <a:ln w="12700" cap="flat" cmpd="sng" algn="ctr">
            <a:noFill/>
            <a:prstDash val="solid"/>
          </a:ln>
        </p:spPr>
        <p:txBody>
          <a:bodyPr wrap="none"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000000"/>
              </a:solidFill>
              <a:latin typeface="Yoon 윤고딕 520_TT"/>
              <a:ea typeface="Yoon 윤고딕 520_TT"/>
            </a:endParaRPr>
          </a:p>
        </p:txBody>
      </p:sp>
      <p:sp>
        <p:nvSpPr>
          <p:cNvPr id="18" name="직사각형 45"/>
          <p:cNvSpPr/>
          <p:nvPr/>
        </p:nvSpPr>
        <p:spPr>
          <a:xfrm>
            <a:off x="467544" y="616100"/>
            <a:ext cx="1656183" cy="371474"/>
          </a:xfrm>
          <a:prstGeom prst="rect">
            <a:avLst/>
          </a:prstGeom>
          <a:solidFill>
            <a:srgbClr val="92d050">
              <a:alpha val="100000"/>
            </a:srgbClr>
          </a:solidFill>
          <a:ln w="12700" cap="flat" cmpd="sng" algn="ctr">
            <a:noFill/>
            <a:prstDash val="solid"/>
          </a:ln>
        </p:spPr>
        <p:txBody>
          <a:bodyPr wrap="none"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000000"/>
                </a:solidFill>
                <a:latin typeface="맑은 고딕"/>
                <a:ea typeface="맑은 고딕"/>
              </a:rPr>
              <a:t>자동 잠금 기능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  <p:sp>
        <p:nvSpPr>
          <p:cNvPr id="19" name="자유형 46"/>
          <p:cNvSpPr/>
          <p:nvPr/>
        </p:nvSpPr>
        <p:spPr>
          <a:xfrm rot="9664263" flipV="1">
            <a:off x="7381202" y="3684371"/>
            <a:ext cx="327601" cy="504056"/>
          </a:xfrm>
          <a:custGeom>
            <a:avLst/>
            <a:gdLst>
              <a:gd name="connsiteX0" fmla="*/ 0 w 571504"/>
              <a:gd name="connsiteY0" fmla="*/ 571504 h 571504"/>
              <a:gd name="connsiteX1" fmla="*/ 571504 w 571504"/>
              <a:gd name="connsiteY1" fmla="*/ 0 h 571504"/>
              <a:gd name="connsiteX2" fmla="*/ 571504 w 571504"/>
              <a:gd name="connsiteY2" fmla="*/ 571504 h 571504"/>
              <a:gd name="connsiteX3" fmla="*/ 0 w 571504"/>
              <a:gd name="connsiteY3" fmla="*/ 571504 h 571504"/>
              <a:gd name="connsiteX0" fmla="*/ 0 w 571504"/>
              <a:gd name="connsiteY0" fmla="*/ 571504 h 609603"/>
              <a:gd name="connsiteX1" fmla="*/ 571504 w 571504"/>
              <a:gd name="connsiteY1" fmla="*/ 0 h 609603"/>
              <a:gd name="connsiteX2" fmla="*/ 290494 w 571504"/>
              <a:gd name="connsiteY2" fmla="*/ 609603 h 609603"/>
              <a:gd name="connsiteX3" fmla="*/ 0 w 571504"/>
              <a:gd name="connsiteY3" fmla="*/ 571504 h 609603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4" h="609603">
                <a:moveTo>
                  <a:pt x="0" y="571504"/>
                </a:moveTo>
                <a:lnTo>
                  <a:pt x="571504" y="0"/>
                </a:lnTo>
                <a:lnTo>
                  <a:pt x="290494" y="609603"/>
                </a:lnTo>
                <a:lnTo>
                  <a:pt x="0" y="571504"/>
                </a:lnTo>
                <a:close/>
              </a:path>
            </a:pathLst>
          </a:custGeom>
          <a:solidFill>
            <a:srgbClr val="92d050">
              <a:alpha val="100000"/>
            </a:srgbClr>
          </a:solidFill>
          <a:ln w="12700" cap="flat" cmpd="sng" algn="ctr">
            <a:noFill/>
            <a:prstDash val="solid"/>
          </a:ln>
        </p:spPr>
        <p:txBody>
          <a:bodyPr wrap="none"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000000"/>
              </a:solidFill>
              <a:latin typeface="Yoon 윤고딕 520_TT"/>
              <a:ea typeface="Yoon 윤고딕 520_TT"/>
            </a:endParaRPr>
          </a:p>
        </p:txBody>
      </p:sp>
      <p:sp>
        <p:nvSpPr>
          <p:cNvPr id="20" name="직사각형 45"/>
          <p:cNvSpPr/>
          <p:nvPr/>
        </p:nvSpPr>
        <p:spPr>
          <a:xfrm>
            <a:off x="7421663" y="3849454"/>
            <a:ext cx="1656183" cy="371474"/>
          </a:xfrm>
          <a:prstGeom prst="rect">
            <a:avLst/>
          </a:prstGeom>
          <a:solidFill>
            <a:srgbClr val="92d050">
              <a:alpha val="100000"/>
            </a:srgbClr>
          </a:solidFill>
          <a:ln w="12700" cap="flat" cmpd="sng" algn="ctr">
            <a:noFill/>
            <a:prstDash val="solid"/>
          </a:ln>
        </p:spPr>
        <p:txBody>
          <a:bodyPr wrap="none" anchor="ctr"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  <a:ln w="9525">
                  <a:solidFill>
                    <a:srgbClr val="404040"/>
                  </a:solidFill>
                </a:ln>
                <a:solidFill>
                  <a:srgbClr val="000000"/>
                </a:solidFill>
                <a:latin typeface="맑은 고딕"/>
                <a:ea typeface="맑은 고딕"/>
              </a:rPr>
              <a:t>자동 해제 기능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-150" normalizeH="0" baseline="0" mc:Ignorable="hp" hp:hslEmbossed="0">
              <a:ln w="9525">
                <a:solidFill>
                  <a:srgbClr val="404040"/>
                </a:solidFill>
              </a:ln>
              <a:solidFill>
                <a:srgbClr val="00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170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761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5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50000">
                <p:cTn id="1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 w="12700"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Samsung Electronics</ep:Company>
  <ep:Words>376</ep:Words>
  <ep:PresentationFormat>화면 슬라이드 쇼(16:9)</ep:PresentationFormat>
  <ep:Paragraphs>134</ep:Paragraphs>
  <ep:Slides>21</ep:Slides>
  <ep:Notes>0</ep:Notes>
  <ep:TotalTime>0</ep:TotalTime>
  <ep:HiddenSlides>0</ep:HiddenSlides>
  <ep:MMClips>4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ep:HeadingPairs>
  <ep:TitlesOfParts>
    <vt:vector size="2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2015-02-25T02:16:47.000</dcterms:created>
  <dc:creator>samsung</dc:creator>
  <cp:lastModifiedBy>CKIRUser</cp:lastModifiedBy>
  <dcterms:modified xsi:type="dcterms:W3CDTF">2020-10-31T05:00:14.429</dcterms:modified>
  <cp:revision>427</cp:revision>
  <dc:title>슬라이드 1</dc:title>
  <cp:version/>
</cp:coreProperties>
</file>

<file path=docProps/thumbnail.jpeg>
</file>